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80" r:id="rId1"/>
  </p:sldMasterIdLst>
  <p:notesMasterIdLst>
    <p:notesMasterId r:id="rId25"/>
  </p:notesMasterIdLst>
  <p:sldIdLst>
    <p:sldId id="262" r:id="rId2"/>
    <p:sldId id="263" r:id="rId3"/>
    <p:sldId id="261" r:id="rId4"/>
    <p:sldId id="260" r:id="rId5"/>
    <p:sldId id="258" r:id="rId6"/>
    <p:sldId id="259" r:id="rId7"/>
    <p:sldId id="266" r:id="rId8"/>
    <p:sldId id="280" r:id="rId9"/>
    <p:sldId id="267" r:id="rId10"/>
    <p:sldId id="268" r:id="rId11"/>
    <p:sldId id="277" r:id="rId12"/>
    <p:sldId id="270" r:id="rId13"/>
    <p:sldId id="269" r:id="rId14"/>
    <p:sldId id="281" r:id="rId15"/>
    <p:sldId id="282" r:id="rId16"/>
    <p:sldId id="283" r:id="rId17"/>
    <p:sldId id="284" r:id="rId18"/>
    <p:sldId id="273" r:id="rId19"/>
    <p:sldId id="276" r:id="rId20"/>
    <p:sldId id="285" r:id="rId21"/>
    <p:sldId id="287" r:id="rId22"/>
    <p:sldId id="286" r:id="rId23"/>
    <p:sldId id="265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9B38ED-CD48-4DAD-A991-376D0C861ECA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E37F1084-C72F-48F0-BCF4-36F305AA5978}">
      <dgm:prSet phldrT="[Текст]"/>
      <dgm:spPr/>
      <dgm:t>
        <a:bodyPr/>
        <a:lstStyle/>
        <a:p>
          <a:r>
            <a:rPr lang="ru-RU" dirty="0" smtClean="0"/>
            <a:t>педагог</a:t>
          </a:r>
          <a:endParaRPr lang="ru-RU" dirty="0"/>
        </a:p>
      </dgm:t>
    </dgm:pt>
    <dgm:pt modelId="{80F57F75-1522-41C5-A997-8E63778AD7FE}" type="parTrans" cxnId="{6E4CFCDA-29EE-495B-BDBC-10580D136EF9}">
      <dgm:prSet/>
      <dgm:spPr/>
      <dgm:t>
        <a:bodyPr/>
        <a:lstStyle/>
        <a:p>
          <a:endParaRPr lang="ru-RU"/>
        </a:p>
      </dgm:t>
    </dgm:pt>
    <dgm:pt modelId="{E66046DB-9B24-4845-B7D3-121901365A6E}" type="sibTrans" cxnId="{6E4CFCDA-29EE-495B-BDBC-10580D136EF9}">
      <dgm:prSet/>
      <dgm:spPr/>
      <dgm:t>
        <a:bodyPr/>
        <a:lstStyle/>
        <a:p>
          <a:endParaRPr lang="ru-RU"/>
        </a:p>
      </dgm:t>
    </dgm:pt>
    <dgm:pt modelId="{637C32B6-2FAE-4DA3-B327-F2012A3C76DE}">
      <dgm:prSet phldrT="[Текст]"/>
      <dgm:spPr/>
      <dgm:t>
        <a:bodyPr/>
        <a:lstStyle/>
        <a:p>
          <a:r>
            <a:rPr lang="ru-RU" dirty="0" smtClean="0"/>
            <a:t>родитель</a:t>
          </a:r>
          <a:endParaRPr lang="ru-RU" dirty="0"/>
        </a:p>
      </dgm:t>
    </dgm:pt>
    <dgm:pt modelId="{6364908C-E107-46E3-AA51-9864CBA5225F}" type="parTrans" cxnId="{238013FA-7698-456F-AAEC-2151561D4540}">
      <dgm:prSet/>
      <dgm:spPr/>
      <dgm:t>
        <a:bodyPr/>
        <a:lstStyle/>
        <a:p>
          <a:endParaRPr lang="ru-RU"/>
        </a:p>
      </dgm:t>
    </dgm:pt>
    <dgm:pt modelId="{D2553E26-B101-4891-9AAC-7972C1957DCC}" type="sibTrans" cxnId="{238013FA-7698-456F-AAEC-2151561D4540}">
      <dgm:prSet/>
      <dgm:spPr/>
      <dgm:t>
        <a:bodyPr/>
        <a:lstStyle/>
        <a:p>
          <a:endParaRPr lang="ru-RU"/>
        </a:p>
      </dgm:t>
    </dgm:pt>
    <dgm:pt modelId="{31B6EAF0-F0D6-482B-A1ED-9A0A0BF94EFA}">
      <dgm:prSet phldrT="[Текст]"/>
      <dgm:spPr/>
      <dgm:t>
        <a:bodyPr/>
        <a:lstStyle/>
        <a:p>
          <a:r>
            <a:rPr lang="ru-RU" dirty="0" smtClean="0"/>
            <a:t>ребёнок</a:t>
          </a:r>
          <a:endParaRPr lang="ru-RU" dirty="0"/>
        </a:p>
      </dgm:t>
    </dgm:pt>
    <dgm:pt modelId="{992C10BD-F42F-4F35-A93D-A132C57C6D32}" type="parTrans" cxnId="{F06255F6-D8F3-43DC-B2EF-1A0C5C508AF5}">
      <dgm:prSet/>
      <dgm:spPr/>
      <dgm:t>
        <a:bodyPr/>
        <a:lstStyle/>
        <a:p>
          <a:endParaRPr lang="ru-RU"/>
        </a:p>
      </dgm:t>
    </dgm:pt>
    <dgm:pt modelId="{D14B6C0F-29DD-471B-8E3A-0D19FE29F82A}" type="sibTrans" cxnId="{F06255F6-D8F3-43DC-B2EF-1A0C5C508AF5}">
      <dgm:prSet/>
      <dgm:spPr/>
      <dgm:t>
        <a:bodyPr/>
        <a:lstStyle/>
        <a:p>
          <a:endParaRPr lang="ru-RU"/>
        </a:p>
      </dgm:t>
    </dgm:pt>
    <dgm:pt modelId="{ABB01910-8453-4C94-A141-7C6E23B8D40D}" type="pres">
      <dgm:prSet presAssocID="{DC9B38ED-CD48-4DAD-A991-376D0C861ECA}" presName="compositeShape" presStyleCnt="0">
        <dgm:presLayoutVars>
          <dgm:chMax val="7"/>
          <dgm:dir/>
          <dgm:resizeHandles val="exact"/>
        </dgm:presLayoutVars>
      </dgm:prSet>
      <dgm:spPr/>
    </dgm:pt>
    <dgm:pt modelId="{D3D3628E-3277-4C67-8ABF-DA43298D156C}" type="pres">
      <dgm:prSet presAssocID="{E37F1084-C72F-48F0-BCF4-36F305AA5978}" presName="circ1" presStyleLbl="vennNode1" presStyleIdx="0" presStyleCnt="3"/>
      <dgm:spPr/>
      <dgm:t>
        <a:bodyPr/>
        <a:lstStyle/>
        <a:p>
          <a:endParaRPr lang="ru-RU"/>
        </a:p>
      </dgm:t>
    </dgm:pt>
    <dgm:pt modelId="{24A343FA-EE86-4271-9DC3-0EB60D56837F}" type="pres">
      <dgm:prSet presAssocID="{E37F1084-C72F-48F0-BCF4-36F305AA5978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C2D513-E4F2-4FA4-A6CC-79313F113FED}" type="pres">
      <dgm:prSet presAssocID="{637C32B6-2FAE-4DA3-B327-F2012A3C76DE}" presName="circ2" presStyleLbl="vennNode1" presStyleIdx="1" presStyleCnt="3"/>
      <dgm:spPr/>
      <dgm:t>
        <a:bodyPr/>
        <a:lstStyle/>
        <a:p>
          <a:endParaRPr lang="ru-RU"/>
        </a:p>
      </dgm:t>
    </dgm:pt>
    <dgm:pt modelId="{9C90F42A-1A57-4346-9A66-AED9490121E2}" type="pres">
      <dgm:prSet presAssocID="{637C32B6-2FAE-4DA3-B327-F2012A3C76DE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E4BE40-13C9-4902-8EA8-7CCD91190BA7}" type="pres">
      <dgm:prSet presAssocID="{31B6EAF0-F0D6-482B-A1ED-9A0A0BF94EFA}" presName="circ3" presStyleLbl="vennNode1" presStyleIdx="2" presStyleCnt="3" custLinFactNeighborX="-518" custLinFactNeighborY="4311"/>
      <dgm:spPr/>
      <dgm:t>
        <a:bodyPr/>
        <a:lstStyle/>
        <a:p>
          <a:endParaRPr lang="ru-RU"/>
        </a:p>
      </dgm:t>
    </dgm:pt>
    <dgm:pt modelId="{0007E362-84BD-455A-A203-FF5B3F77E80F}" type="pres">
      <dgm:prSet presAssocID="{31B6EAF0-F0D6-482B-A1ED-9A0A0BF94EFA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867A389-EBF6-46E2-BE52-6BF5826FA720}" type="presOf" srcId="{637C32B6-2FAE-4DA3-B327-F2012A3C76DE}" destId="{27C2D513-E4F2-4FA4-A6CC-79313F113FED}" srcOrd="0" destOrd="0" presId="urn:microsoft.com/office/officeart/2005/8/layout/venn1"/>
    <dgm:cxn modelId="{6E4CFCDA-29EE-495B-BDBC-10580D136EF9}" srcId="{DC9B38ED-CD48-4DAD-A991-376D0C861ECA}" destId="{E37F1084-C72F-48F0-BCF4-36F305AA5978}" srcOrd="0" destOrd="0" parTransId="{80F57F75-1522-41C5-A997-8E63778AD7FE}" sibTransId="{E66046DB-9B24-4845-B7D3-121901365A6E}"/>
    <dgm:cxn modelId="{85AB558F-D6A6-44BA-AA57-C3A0EE03DCB8}" type="presOf" srcId="{E37F1084-C72F-48F0-BCF4-36F305AA5978}" destId="{D3D3628E-3277-4C67-8ABF-DA43298D156C}" srcOrd="0" destOrd="0" presId="urn:microsoft.com/office/officeart/2005/8/layout/venn1"/>
    <dgm:cxn modelId="{238013FA-7698-456F-AAEC-2151561D4540}" srcId="{DC9B38ED-CD48-4DAD-A991-376D0C861ECA}" destId="{637C32B6-2FAE-4DA3-B327-F2012A3C76DE}" srcOrd="1" destOrd="0" parTransId="{6364908C-E107-46E3-AA51-9864CBA5225F}" sibTransId="{D2553E26-B101-4891-9AAC-7972C1957DCC}"/>
    <dgm:cxn modelId="{4270361C-01A8-4EB7-84A2-8C6B33F270DB}" type="presOf" srcId="{31B6EAF0-F0D6-482B-A1ED-9A0A0BF94EFA}" destId="{55E4BE40-13C9-4902-8EA8-7CCD91190BA7}" srcOrd="0" destOrd="0" presId="urn:microsoft.com/office/officeart/2005/8/layout/venn1"/>
    <dgm:cxn modelId="{0265BA52-C388-4244-AFAC-828D57C0257D}" type="presOf" srcId="{E37F1084-C72F-48F0-BCF4-36F305AA5978}" destId="{24A343FA-EE86-4271-9DC3-0EB60D56837F}" srcOrd="1" destOrd="0" presId="urn:microsoft.com/office/officeart/2005/8/layout/venn1"/>
    <dgm:cxn modelId="{22CDDD40-5A70-4D0D-8232-0795F133FC64}" type="presOf" srcId="{31B6EAF0-F0D6-482B-A1ED-9A0A0BF94EFA}" destId="{0007E362-84BD-455A-A203-FF5B3F77E80F}" srcOrd="1" destOrd="0" presId="urn:microsoft.com/office/officeart/2005/8/layout/venn1"/>
    <dgm:cxn modelId="{3D838484-5880-4F7C-9921-13C15947D9E7}" type="presOf" srcId="{637C32B6-2FAE-4DA3-B327-F2012A3C76DE}" destId="{9C90F42A-1A57-4346-9A66-AED9490121E2}" srcOrd="1" destOrd="0" presId="urn:microsoft.com/office/officeart/2005/8/layout/venn1"/>
    <dgm:cxn modelId="{F06255F6-D8F3-43DC-B2EF-1A0C5C508AF5}" srcId="{DC9B38ED-CD48-4DAD-A991-376D0C861ECA}" destId="{31B6EAF0-F0D6-482B-A1ED-9A0A0BF94EFA}" srcOrd="2" destOrd="0" parTransId="{992C10BD-F42F-4F35-A93D-A132C57C6D32}" sibTransId="{D14B6C0F-29DD-471B-8E3A-0D19FE29F82A}"/>
    <dgm:cxn modelId="{61717A59-16D5-4273-9813-C79BD83DBBCB}" type="presOf" srcId="{DC9B38ED-CD48-4DAD-A991-376D0C861ECA}" destId="{ABB01910-8453-4C94-A141-7C6E23B8D40D}" srcOrd="0" destOrd="0" presId="urn:microsoft.com/office/officeart/2005/8/layout/venn1"/>
    <dgm:cxn modelId="{8C31C083-0CA3-44DE-BE22-B30E68C4605F}" type="presParOf" srcId="{ABB01910-8453-4C94-A141-7C6E23B8D40D}" destId="{D3D3628E-3277-4C67-8ABF-DA43298D156C}" srcOrd="0" destOrd="0" presId="urn:microsoft.com/office/officeart/2005/8/layout/venn1"/>
    <dgm:cxn modelId="{8CDA94D2-1845-46D9-8FAF-EDBAD7813D01}" type="presParOf" srcId="{ABB01910-8453-4C94-A141-7C6E23B8D40D}" destId="{24A343FA-EE86-4271-9DC3-0EB60D56837F}" srcOrd="1" destOrd="0" presId="urn:microsoft.com/office/officeart/2005/8/layout/venn1"/>
    <dgm:cxn modelId="{375C7CF2-75DA-49AE-B3E7-D8D7CE5873E5}" type="presParOf" srcId="{ABB01910-8453-4C94-A141-7C6E23B8D40D}" destId="{27C2D513-E4F2-4FA4-A6CC-79313F113FED}" srcOrd="2" destOrd="0" presId="urn:microsoft.com/office/officeart/2005/8/layout/venn1"/>
    <dgm:cxn modelId="{8B0DBE8B-2E13-41E1-B519-3317426C7B85}" type="presParOf" srcId="{ABB01910-8453-4C94-A141-7C6E23B8D40D}" destId="{9C90F42A-1A57-4346-9A66-AED9490121E2}" srcOrd="3" destOrd="0" presId="urn:microsoft.com/office/officeart/2005/8/layout/venn1"/>
    <dgm:cxn modelId="{1A61049F-F573-4241-99BE-F28C61EA5CCB}" type="presParOf" srcId="{ABB01910-8453-4C94-A141-7C6E23B8D40D}" destId="{55E4BE40-13C9-4902-8EA8-7CCD91190BA7}" srcOrd="4" destOrd="0" presId="urn:microsoft.com/office/officeart/2005/8/layout/venn1"/>
    <dgm:cxn modelId="{4FC4C7CC-C549-4638-A0FC-B397FFD6EAD5}" type="presParOf" srcId="{ABB01910-8453-4C94-A141-7C6E23B8D40D}" destId="{0007E362-84BD-455A-A203-FF5B3F77E80F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3D3628E-3277-4C67-8ABF-DA43298D156C}">
      <dsp:nvSpPr>
        <dsp:cNvPr id="0" name=""/>
        <dsp:cNvSpPr/>
      </dsp:nvSpPr>
      <dsp:spPr>
        <a:xfrm>
          <a:off x="2578911" y="47327"/>
          <a:ext cx="2271728" cy="227172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педагог</a:t>
          </a:r>
          <a:endParaRPr lang="ru-RU" sz="2400" kern="1200" dirty="0"/>
        </a:p>
      </dsp:txBody>
      <dsp:txXfrm>
        <a:off x="2881808" y="444880"/>
        <a:ext cx="1665934" cy="1022277"/>
      </dsp:txXfrm>
    </dsp:sp>
    <dsp:sp modelId="{27C2D513-E4F2-4FA4-A6CC-79313F113FED}">
      <dsp:nvSpPr>
        <dsp:cNvPr id="0" name=""/>
        <dsp:cNvSpPr/>
      </dsp:nvSpPr>
      <dsp:spPr>
        <a:xfrm>
          <a:off x="3398627" y="1467157"/>
          <a:ext cx="2271728" cy="227172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родитель</a:t>
          </a:r>
          <a:endParaRPr lang="ru-RU" sz="2400" kern="1200" dirty="0"/>
        </a:p>
      </dsp:txBody>
      <dsp:txXfrm>
        <a:off x="4093397" y="2054021"/>
        <a:ext cx="1363037" cy="1249450"/>
      </dsp:txXfrm>
    </dsp:sp>
    <dsp:sp modelId="{55E4BE40-13C9-4902-8EA8-7CCD91190BA7}">
      <dsp:nvSpPr>
        <dsp:cNvPr id="0" name=""/>
        <dsp:cNvSpPr/>
      </dsp:nvSpPr>
      <dsp:spPr>
        <a:xfrm>
          <a:off x="1747428" y="1514485"/>
          <a:ext cx="2271728" cy="227172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ребёнок</a:t>
          </a:r>
          <a:endParaRPr lang="ru-RU" sz="2400" kern="1200" dirty="0"/>
        </a:p>
      </dsp:txBody>
      <dsp:txXfrm>
        <a:off x="1961350" y="2101348"/>
        <a:ext cx="1363037" cy="12494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A8C001-C708-42E3-BD6A-C9D1A2AC6357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D1845D-D091-4E72-8B82-513FE514C2D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D07A80BC-9C1C-44CC-B3A8-3B481D141329}" type="datetime1">
              <a:rPr lang="ru-RU" smtClean="0"/>
              <a:pPr/>
              <a:t>29.08.2018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C47DF387-47EB-4856-A529-75051C543D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1A42CF3-0BD4-4257-A6A1-AEBE67DAF0B2}" type="datetime1">
              <a:rPr lang="ru-RU" smtClean="0"/>
              <a:pPr/>
              <a:t>29.08.2018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7DF387-47EB-4856-A529-75051C543D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CE89ECB1-BC7A-443A-B611-553CE0BD2734}" type="datetime1">
              <a:rPr lang="ru-RU" smtClean="0"/>
              <a:pPr/>
              <a:t>29.08.2018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47DF387-47EB-4856-A529-75051C543D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6C4A93-EDE6-4098-A6DD-DB677E993C61}" type="datetime1">
              <a:rPr lang="ru-RU" smtClean="0"/>
              <a:pPr/>
              <a:t>29.08.2018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7DF387-47EB-4856-A529-75051C543D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F93CFB03-C239-46D5-9B2A-503EE8D2DCB3}" type="datetime1">
              <a:rPr lang="ru-RU" smtClean="0"/>
              <a:pPr/>
              <a:t>29.08.2018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C47DF387-47EB-4856-A529-75051C543D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6DEADF-7BE9-4A59-85C9-1FBA735CB0D5}" type="datetime1">
              <a:rPr lang="ru-RU" smtClean="0"/>
              <a:pPr/>
              <a:t>29.08.2018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7DF387-47EB-4856-A529-75051C543D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C73626-F5ED-4784-A019-B8221B629F8A}" type="datetime1">
              <a:rPr lang="ru-RU" smtClean="0"/>
              <a:pPr/>
              <a:t>29.08.2018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7DF387-47EB-4856-A529-75051C543D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4715E4-0B42-4DCA-8458-7D6B0A345665}" type="datetime1">
              <a:rPr lang="ru-RU" smtClean="0"/>
              <a:pPr/>
              <a:t>29.08.2018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7DF387-47EB-4856-A529-75051C543D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438B388-B5D2-4C90-A8D1-EC65C7BF615A}" type="datetime1">
              <a:rPr lang="ru-RU" smtClean="0"/>
              <a:pPr/>
              <a:t>29.08.2018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7DF387-47EB-4856-A529-75051C543D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F054A4-85E1-4031-A13E-4BBD9FE2F030}" type="datetime1">
              <a:rPr lang="ru-RU" smtClean="0"/>
              <a:pPr/>
              <a:t>29.08.2018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7DF387-47EB-4856-A529-75051C543D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EADA2D-B117-40EE-A7B4-1BEFAEE8DFC9}" type="datetime1">
              <a:rPr lang="ru-RU" smtClean="0"/>
              <a:pPr/>
              <a:t>29.08.2018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7DF387-47EB-4856-A529-75051C543D4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01B78DF7-CF9F-4DF5-AF14-D3F8D443779F}" type="datetime1">
              <a:rPr lang="ru-RU" smtClean="0"/>
              <a:pPr/>
              <a:t>29.08.2018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C47DF387-47EB-4856-A529-75051C543D4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81" r:id="rId1"/>
    <p:sldLayoutId id="2147484382" r:id="rId2"/>
    <p:sldLayoutId id="2147484383" r:id="rId3"/>
    <p:sldLayoutId id="2147484384" r:id="rId4"/>
    <p:sldLayoutId id="2147484385" r:id="rId5"/>
    <p:sldLayoutId id="2147484386" r:id="rId6"/>
    <p:sldLayoutId id="2147484387" r:id="rId7"/>
    <p:sldLayoutId id="2147484388" r:id="rId8"/>
    <p:sldLayoutId id="2147484389" r:id="rId9"/>
    <p:sldLayoutId id="2147484390" r:id="rId10"/>
    <p:sldLayoutId id="214748439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20180828_154525.mp4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20180828_155413.mp4" TargetMode="Externa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7158" y="214290"/>
            <a:ext cx="7756263" cy="1054250"/>
          </a:xfrm>
        </p:spPr>
        <p:txBody>
          <a:bodyPr>
            <a:noAutofit/>
          </a:bodyPr>
          <a:lstStyle/>
          <a:p>
            <a:pPr algn="ctr"/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</a:rPr>
              <a:t>Развитие  элементарных математических представлений у детей 3-4 лет средствами использования </a:t>
            </a:r>
            <a:r>
              <a:rPr lang="ru-RU" sz="2400" b="1" i="1" dirty="0" err="1" smtClean="0">
                <a:solidFill>
                  <a:schemeClr val="accent1">
                    <a:lumMod val="75000"/>
                  </a:schemeClr>
                </a:solidFill>
              </a:rPr>
              <a:t>лэпбука</a:t>
            </a: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ru-RU" sz="2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86314" y="2786058"/>
            <a:ext cx="34290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Times New Roman" pitchFamily="18" charset="0"/>
              </a:rPr>
              <a:t>воспитатель  первой квалификационной категории </a:t>
            </a:r>
          </a:p>
          <a:p>
            <a:pPr algn="ctr"/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Times New Roman" pitchFamily="18" charset="0"/>
              </a:rPr>
              <a:t>МБДОУ </a:t>
            </a:r>
            <a:r>
              <a:rPr lang="ru-RU" sz="2400" dirty="0" err="1" smtClean="0">
                <a:solidFill>
                  <a:schemeClr val="tx1">
                    <a:lumMod val="85000"/>
                    <a:lumOff val="15000"/>
                  </a:schemeClr>
                </a:solidFill>
                <a:cs typeface="Times New Roman" pitchFamily="18" charset="0"/>
              </a:rPr>
              <a:t>Кузьмичёвский</a:t>
            </a: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Times New Roman" pitchFamily="18" charset="0"/>
              </a:rPr>
              <a:t> </a:t>
            </a:r>
          </a:p>
          <a:p>
            <a:pPr algn="ctr"/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Times New Roman" pitchFamily="18" charset="0"/>
              </a:rPr>
              <a:t>детский сад «Улыбка»</a:t>
            </a:r>
          </a:p>
          <a:p>
            <a:pPr algn="ctr"/>
            <a:endParaRPr lang="ru-RU" sz="2400" dirty="0" smtClean="0">
              <a:solidFill>
                <a:schemeClr val="tx1">
                  <a:lumMod val="85000"/>
                  <a:lumOff val="15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8" name="Содержимое 7" descr="d5aa05e35ac041a10142eadc489692d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1785926"/>
            <a:ext cx="4497213" cy="45326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5143505" y="1714489"/>
            <a:ext cx="27860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dirty="0" smtClean="0">
                <a:solidFill>
                  <a:prstClr val="black">
                    <a:lumMod val="85000"/>
                    <a:lumOff val="15000"/>
                  </a:prstClr>
                </a:solidFill>
                <a:cs typeface="Times New Roman" pitchFamily="18" charset="0"/>
              </a:rPr>
              <a:t>Любовь </a:t>
            </a:r>
            <a:r>
              <a:rPr lang="ru-RU" sz="2400" dirty="0" err="1" smtClean="0">
                <a:solidFill>
                  <a:prstClr val="black">
                    <a:lumMod val="85000"/>
                    <a:lumOff val="15000"/>
                  </a:prstClr>
                </a:solidFill>
                <a:cs typeface="Times New Roman" pitchFamily="18" charset="0"/>
              </a:rPr>
              <a:t>Вячеславна</a:t>
            </a:r>
            <a:r>
              <a:rPr lang="ru-RU" sz="2400" dirty="0" smtClean="0">
                <a:solidFill>
                  <a:prstClr val="black">
                    <a:lumMod val="85000"/>
                    <a:lumOff val="15000"/>
                  </a:prstClr>
                </a:solidFill>
                <a:cs typeface="Times New Roman" pitchFamily="18" charset="0"/>
              </a:rPr>
              <a:t> Козлова </a:t>
            </a:r>
            <a:endParaRPr lang="ru-RU" sz="2400" dirty="0" smtClean="0">
              <a:solidFill>
                <a:prstClr val="black"/>
              </a:solidFill>
              <a:cs typeface="Times New Roman" pitchFamily="18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DF387-47EB-4856-A529-75051C543D45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5665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0"/>
            <a:ext cx="7756263" cy="1054250"/>
          </a:xfrm>
        </p:spPr>
        <p:txBody>
          <a:bodyPr/>
          <a:lstStyle/>
          <a:p>
            <a:pPr algn="ctr"/>
            <a:r>
              <a:rPr lang="ru-RU" sz="3600" b="1" i="1" dirty="0" smtClean="0">
                <a:solidFill>
                  <a:schemeClr val="accent1">
                    <a:lumMod val="50000"/>
                  </a:schemeClr>
                </a:solidFill>
              </a:rPr>
              <a:t>Макет</a:t>
            </a:r>
            <a:endParaRPr lang="ru-RU" sz="36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42910" y="1142984"/>
            <a:ext cx="735811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	</a:t>
            </a:r>
            <a:endParaRPr lang="ru-RU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t="2712" b="10511"/>
          <a:stretch>
            <a:fillRect/>
          </a:stretch>
        </p:blipFill>
        <p:spPr bwMode="auto">
          <a:xfrm rot="16200000">
            <a:off x="1751194" y="34702"/>
            <a:ext cx="4874102" cy="75192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DF387-47EB-4856-A529-75051C543D45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-214338"/>
            <a:ext cx="7756263" cy="1054250"/>
          </a:xfrm>
        </p:spPr>
        <p:txBody>
          <a:bodyPr/>
          <a:lstStyle/>
          <a:p>
            <a:pPr algn="ctr"/>
            <a:r>
              <a:rPr lang="ru-RU" sz="3600" b="1" i="1" dirty="0" smtClean="0">
                <a:solidFill>
                  <a:schemeClr val="accent1">
                    <a:lumMod val="75000"/>
                  </a:schemeClr>
                </a:solidFill>
              </a:rPr>
              <a:t>Основа папки</a:t>
            </a:r>
            <a:endParaRPr lang="ru-RU" sz="36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2770" name="Picture 2" descr="http://active-mama.com/wp-content/uploads/2015/12/Lapbook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28670"/>
            <a:ext cx="5238750" cy="1381126"/>
          </a:xfrm>
          <a:prstGeom prst="rect">
            <a:avLst/>
          </a:prstGeom>
          <a:noFill/>
        </p:spPr>
      </p:pic>
      <p:pic>
        <p:nvPicPr>
          <p:cNvPr id="32772" name="Picture 4" descr="http://active-mama.com/wp-content/uploads/2015/12/Lapbook-5.jpg"/>
          <p:cNvPicPr>
            <a:picLocks noChangeAspect="1" noChangeArrowheads="1"/>
          </p:cNvPicPr>
          <p:nvPr/>
        </p:nvPicPr>
        <p:blipFill>
          <a:blip r:embed="rId3" cstate="print"/>
          <a:srcRect l="13636" r="454"/>
          <a:stretch>
            <a:fillRect/>
          </a:stretch>
        </p:blipFill>
        <p:spPr bwMode="auto">
          <a:xfrm>
            <a:off x="214282" y="2500306"/>
            <a:ext cx="4500594" cy="3676651"/>
          </a:xfrm>
          <a:prstGeom prst="rect">
            <a:avLst/>
          </a:prstGeom>
          <a:noFill/>
        </p:spPr>
      </p:pic>
      <p:pic>
        <p:nvPicPr>
          <p:cNvPr id="32774" name="Picture 6" descr="http://active-mama.com/wp-content/uploads/2015/12/Lapbook-6.jpg"/>
          <p:cNvPicPr>
            <a:picLocks noChangeAspect="1" noChangeArrowheads="1"/>
          </p:cNvPicPr>
          <p:nvPr/>
        </p:nvPicPr>
        <p:blipFill>
          <a:blip r:embed="rId4" cstate="print"/>
          <a:srcRect l="5976" r="4382" b="12256"/>
          <a:stretch>
            <a:fillRect/>
          </a:stretch>
        </p:blipFill>
        <p:spPr bwMode="auto">
          <a:xfrm>
            <a:off x="4572000" y="2786058"/>
            <a:ext cx="4286280" cy="300039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143504" y="1357298"/>
            <a:ext cx="35004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Базовый вариант</a:t>
            </a:r>
            <a:endParaRPr lang="ru-RU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428596" y="6143644"/>
            <a:ext cx="4286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Базовый вариант с расширениями </a:t>
            </a:r>
            <a:endParaRPr lang="ru-RU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5072066" y="6072206"/>
            <a:ext cx="36433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Сдвоенный базовый вариант</a:t>
            </a:r>
            <a:endParaRPr lang="ru-RU" sz="200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DF387-47EB-4856-A529-75051C543D45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4770" t="4025" r="4591" b="4740"/>
          <a:stretch>
            <a:fillRect/>
          </a:stretch>
        </p:blipFill>
        <p:spPr bwMode="auto">
          <a:xfrm>
            <a:off x="357158" y="1428736"/>
            <a:ext cx="3089104" cy="5270760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t="6659" b="12281"/>
          <a:stretch>
            <a:fillRect/>
          </a:stretch>
        </p:blipFill>
        <p:spPr bwMode="auto">
          <a:xfrm>
            <a:off x="4286248" y="1571612"/>
            <a:ext cx="3500462" cy="50443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857224" y="214290"/>
            <a:ext cx="700092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Кармашек простой с образцами картинок из счётных палочек и мешочек со счётными палочками.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DF387-47EB-4856-A529-75051C543D45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20" y="357166"/>
            <a:ext cx="76438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Конвертик фигурный  для игры «Фигуры и предметы»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3372" y="2500306"/>
            <a:ext cx="3954086" cy="39161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 t="7547" r="2336"/>
          <a:stretch>
            <a:fillRect/>
          </a:stretch>
        </p:blipFill>
        <p:spPr bwMode="auto">
          <a:xfrm>
            <a:off x="133368" y="1357298"/>
            <a:ext cx="3834185" cy="35956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DF387-47EB-4856-A529-75051C543D45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0" y="1785926"/>
            <a:ext cx="2743200" cy="4876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7646" y="2285992"/>
            <a:ext cx="4601260" cy="42433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357158" y="357166"/>
            <a:ext cx="77153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Прозрачный конверт, где хранятся геометрические фигуры и картинки к дидактической игре «Фигуры и предметы»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DF387-47EB-4856-A529-75051C543D45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1071546"/>
            <a:ext cx="2853042" cy="50720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 t="9554" b="9918"/>
          <a:stretch>
            <a:fillRect/>
          </a:stretch>
        </p:blipFill>
        <p:spPr bwMode="auto">
          <a:xfrm rot="16200000">
            <a:off x="1157164" y="200103"/>
            <a:ext cx="3044982" cy="43592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472" y="4143380"/>
            <a:ext cx="4305296" cy="24217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DF387-47EB-4856-A529-75051C543D45}" type="slidenum">
              <a:rPr lang="ru-RU" smtClean="0"/>
              <a:pPr/>
              <a:t>15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699792" y="188640"/>
            <a:ext cx="321530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Конверт на молнии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2" y="2214554"/>
            <a:ext cx="3140885" cy="42579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285860"/>
            <a:ext cx="4500379" cy="40624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785786" y="285728"/>
            <a:ext cx="28575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Вращающиеся круги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14942" y="571480"/>
            <a:ext cx="27860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Простой конверт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DF387-47EB-4856-A529-75051C543D45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t="36858" r="4765" b="13998"/>
          <a:stretch>
            <a:fillRect/>
          </a:stretch>
        </p:blipFill>
        <p:spPr bwMode="auto">
          <a:xfrm>
            <a:off x="214282" y="1643050"/>
            <a:ext cx="4357686" cy="39976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1214422"/>
            <a:ext cx="3071834" cy="54610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1142976" y="214290"/>
            <a:ext cx="65008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Прозрачный конверт с дидактической игрой «Найди пару»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DF387-47EB-4856-A529-75051C543D45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0034" y="357166"/>
            <a:ext cx="80724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Книжка «Времена года»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928670"/>
            <a:ext cx="5086350" cy="31527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03698" y="3286124"/>
            <a:ext cx="4902028" cy="35718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DF387-47EB-4856-A529-75051C543D45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5720" y="917912"/>
            <a:ext cx="792961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Картонная папка – основа (картонная папка или лист плотной бумаги формата А3)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Белая и цветная бумага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Клей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Ножницы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Карандаши, мелки, маркеры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Степлер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Картинки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Обои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Ткань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Прозрачные обложки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Скрепки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Декоративный скотч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Ламинатор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Нож для резки бумаги</a:t>
            </a:r>
          </a:p>
          <a:p>
            <a:pPr>
              <a:buFont typeface="Wingdings" pitchFamily="2" charset="2"/>
              <a:buChar char="v"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Любые материалы для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скрапбукинга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Лента (липучка)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28674" name="Picture 2" descr="http://anglijskij-dlja-detej.ru/wp-content/uploads/2016/07/lepbuk_dm_1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1500174"/>
            <a:ext cx="1809723" cy="1357292"/>
          </a:xfrm>
          <a:prstGeom prst="rect">
            <a:avLst/>
          </a:prstGeom>
          <a:noFill/>
        </p:spPr>
      </p:pic>
      <p:pic>
        <p:nvPicPr>
          <p:cNvPr id="28676" name="Picture 4" descr="http://anglijskij-dlja-detej.ru/wp-content/uploads/2016/07/lepbuk_dm_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46" y="5000636"/>
            <a:ext cx="2166913" cy="162518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285852" y="214290"/>
            <a:ext cx="65008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Материалы для изготовления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лэпбука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DF387-47EB-4856-A529-75051C543D45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643042" y="-214338"/>
            <a:ext cx="4880865" cy="1054250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chemeClr val="accent1">
                    <a:lumMod val="75000"/>
                  </a:schemeClr>
                </a:solidFill>
              </a:rPr>
              <a:t>Что такое </a:t>
            </a:r>
            <a:r>
              <a:rPr lang="ru-RU" sz="3200" b="1" i="1" dirty="0" err="1" smtClean="0">
                <a:solidFill>
                  <a:schemeClr val="accent1">
                    <a:lumMod val="75000"/>
                  </a:schemeClr>
                </a:solidFill>
              </a:rPr>
              <a:t>лэпбук</a:t>
            </a:r>
            <a:r>
              <a:rPr lang="en-US" sz="3200" b="1" i="1" dirty="0" smtClean="0">
                <a:solidFill>
                  <a:schemeClr val="accent1">
                    <a:lumMod val="75000"/>
                  </a:schemeClr>
                </a:solidFill>
              </a:rPr>
              <a:t>?</a:t>
            </a:r>
            <a:endParaRPr lang="ru-RU" sz="32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idx="1"/>
          </p:nvPr>
        </p:nvSpPr>
        <p:spPr>
          <a:xfrm>
            <a:off x="0" y="500018"/>
            <a:ext cx="8143900" cy="635798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 smtClean="0"/>
              <a:t> </a:t>
            </a:r>
            <a:endParaRPr lang="ru-RU" sz="2800" dirty="0"/>
          </a:p>
          <a:p>
            <a:pPr algn="just"/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Лэпбук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lapbook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) –в дословном переводе с английского значит «наколенная книга» (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lap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–колени,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book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 книга).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самодельная бумажная книжечка с кармашками, дверками, окошками, подвижными деталями, которые ребенок может доставать, перекладывать, складывать по своему усмотрению. В ней собирается материал по какой-то определенной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теме.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DF387-47EB-4856-A529-75051C543D4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2091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9966" y="642919"/>
            <a:ext cx="3559092" cy="58643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2" descr="C:\Users\Admin\Desktop\спв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642918"/>
            <a:ext cx="3290613" cy="58499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DF387-47EB-4856-A529-75051C543D45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вп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80008" y="-822873"/>
            <a:ext cx="3162851" cy="52371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1" name="Picture 3" descr="C:\Users\Admin\Desktop\вау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1785926"/>
            <a:ext cx="2732490" cy="48577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 b="32190"/>
          <a:stretch>
            <a:fillRect/>
          </a:stretch>
        </p:blipFill>
        <p:spPr bwMode="auto">
          <a:xfrm>
            <a:off x="1142976" y="3413212"/>
            <a:ext cx="2857520" cy="34447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DF387-47EB-4856-A529-75051C543D45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Admin\Desktop\20180828_154845_Moment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94324" y="500042"/>
            <a:ext cx="3315602" cy="58944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6" name="Picture 4" descr="C:\Users\Admin\Desktop\ав.jpg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458742"/>
            <a:ext cx="3429024" cy="60960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DF387-47EB-4856-A529-75051C543D45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7584" y="476672"/>
            <a:ext cx="7756263" cy="1054250"/>
          </a:xfrm>
        </p:spPr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5" name="Picture 4" descr="http://s4.pic4you.ru/y2014/06-26/12216/446603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023828" y="1592799"/>
            <a:ext cx="3024335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DF387-47EB-4856-A529-75051C543D4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85892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534400" cy="140187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i="1" dirty="0" smtClean="0">
                <a:solidFill>
                  <a:schemeClr val="accent1">
                    <a:lumMod val="75000"/>
                  </a:schemeClr>
                </a:solidFill>
              </a:rPr>
              <a:t>Значение </a:t>
            </a:r>
            <a:r>
              <a:rPr lang="ru-RU" sz="3600" b="1" i="1" dirty="0" err="1" smtClean="0">
                <a:solidFill>
                  <a:schemeClr val="accent1">
                    <a:lumMod val="75000"/>
                  </a:schemeClr>
                </a:solidFill>
              </a:rPr>
              <a:t>лэпбука</a:t>
            </a:r>
            <a:r>
              <a:rPr lang="ru-RU" sz="3600" b="1" i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br>
              <a:rPr lang="ru-RU" sz="3600" b="1" i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600" b="1" i="1" dirty="0" smtClean="0">
                <a:solidFill>
                  <a:schemeClr val="accent1">
                    <a:lumMod val="75000"/>
                  </a:schemeClr>
                </a:solidFill>
              </a:rPr>
              <a:t>для педагога.</a:t>
            </a:r>
            <a:r>
              <a:rPr lang="ru-RU" sz="40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4000" dirty="0">
                <a:solidFill>
                  <a:schemeClr val="accent1">
                    <a:lumMod val="75000"/>
                  </a:schemeClr>
                </a:solidFill>
              </a:rPr>
            </a:br>
            <a:endParaRPr lang="ru-RU" sz="2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14282" y="1142984"/>
            <a:ext cx="8143932" cy="495974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Способствует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организации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материала по изучаемой теме в рамках комплексно-тематического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планирования;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организации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индивидуальной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  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самостоятельной работы  с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детьми;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способствует творческой самореализации;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это прекрасный способ подать всю имеющуюся информацию в компактной форме; </a:t>
            </a:r>
          </a:p>
          <a:p>
            <a:endParaRPr lang="en-US" sz="3200" dirty="0" smtClean="0"/>
          </a:p>
          <a:p>
            <a:pPr marL="0" indent="0">
              <a:buNone/>
            </a:pPr>
            <a:endParaRPr lang="ru-RU" sz="3200" dirty="0" smtClean="0"/>
          </a:p>
          <a:p>
            <a:pPr marL="0" indent="0">
              <a:buNone/>
            </a:pPr>
            <a:endParaRPr lang="en-US" sz="3200" dirty="0" smtClean="0"/>
          </a:p>
          <a:p>
            <a:endParaRPr lang="en-US" sz="3200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ru-RU" sz="3200" dirty="0"/>
          </a:p>
          <a:p>
            <a:endParaRPr lang="ru-RU" sz="32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DF387-47EB-4856-A529-75051C543D4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93782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71472" y="214290"/>
            <a:ext cx="7248516" cy="114298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i="1" dirty="0" smtClean="0"/>
              <a:t/>
            </a:r>
            <a:br>
              <a:rPr lang="ru-RU" sz="4000" b="1" i="1" dirty="0" smtClean="0"/>
            </a:br>
            <a:r>
              <a:rPr lang="ru-RU" sz="4000" b="1" i="1" dirty="0"/>
              <a:t/>
            </a:r>
            <a:br>
              <a:rPr lang="ru-RU" sz="4000" b="1" i="1" dirty="0"/>
            </a:br>
            <a:r>
              <a:rPr lang="ru-RU" sz="4000" b="1" i="1" dirty="0" smtClean="0"/>
              <a:t/>
            </a:r>
            <a:br>
              <a:rPr lang="ru-RU" sz="4000" b="1" i="1" dirty="0" smtClean="0"/>
            </a:br>
            <a:r>
              <a:rPr lang="ru-RU" sz="4000" i="1" dirty="0" smtClean="0"/>
              <a:t/>
            </a:r>
            <a:br>
              <a:rPr lang="ru-RU" sz="4000" i="1" dirty="0" smtClean="0"/>
            </a:br>
            <a:r>
              <a:rPr lang="ru-RU" sz="4000" i="1" dirty="0" smtClean="0"/>
              <a:t/>
            </a:r>
            <a:br>
              <a:rPr lang="ru-RU" sz="4000" i="1" dirty="0" smtClean="0"/>
            </a:br>
            <a:r>
              <a:rPr lang="ru-RU" sz="4000" i="1" dirty="0" smtClean="0"/>
              <a:t/>
            </a:r>
            <a:br>
              <a:rPr lang="ru-RU" sz="4000" i="1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3600" i="1" dirty="0" smtClean="0">
                <a:solidFill>
                  <a:schemeClr val="accent1">
                    <a:lumMod val="75000"/>
                  </a:schemeClr>
                </a:solidFill>
              </a:rPr>
              <a:t>Значение </a:t>
            </a:r>
            <a:r>
              <a:rPr lang="ru-RU" sz="3600" i="1" dirty="0" err="1" smtClean="0">
                <a:solidFill>
                  <a:schemeClr val="accent1">
                    <a:lumMod val="75000"/>
                  </a:schemeClr>
                </a:solidFill>
              </a:rPr>
              <a:t>лэпбука</a:t>
            </a:r>
            <a:r>
              <a:rPr lang="ru-RU" sz="3600" i="1" dirty="0" smtClean="0">
                <a:solidFill>
                  <a:schemeClr val="accent1">
                    <a:lumMod val="75000"/>
                  </a:schemeClr>
                </a:solidFill>
              </a:rPr>
              <a:t> для ребенка.</a:t>
            </a:r>
            <a:r>
              <a:rPr lang="ru-RU" sz="4400" i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4400" i="1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0" y="857232"/>
            <a:ext cx="8358214" cy="53578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Способствует: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пониманию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 запоминанию информации по изучаемой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теме;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повторению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 закреплению материала по пройденной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теме;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способствует развитию мелкой моторики;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структура и содержание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лэпбука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доступна детям, обеспечивает игровую, познавательную, исследовательскую и творческую активность воспитанников.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DF387-47EB-4856-A529-75051C543D4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25364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537192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>
                <a:solidFill>
                  <a:schemeClr val="accent1">
                    <a:lumMod val="75000"/>
                  </a:schemeClr>
                </a:solidFill>
              </a:rPr>
              <a:t>«Творческое взаимодействие» </a:t>
            </a:r>
          </a:p>
        </p:txBody>
      </p:sp>
      <p:graphicFrame>
        <p:nvGraphicFramePr>
          <p:cNvPr id="12" name="Объект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284328237"/>
              </p:ext>
            </p:extLst>
          </p:nvPr>
        </p:nvGraphicFramePr>
        <p:xfrm>
          <a:off x="500034" y="1357298"/>
          <a:ext cx="7429552" cy="37862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285720" y="3857628"/>
            <a:ext cx="77544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	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DF387-47EB-4856-A529-75051C543D4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60922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71472" y="0"/>
            <a:ext cx="7239000" cy="1143000"/>
          </a:xfrm>
        </p:spPr>
        <p:txBody>
          <a:bodyPr>
            <a:noAutofit/>
          </a:bodyPr>
          <a:lstStyle/>
          <a:p>
            <a:pPr algn="ctr"/>
            <a:r>
              <a:rPr lang="ru-RU" sz="3200" b="1" i="1" dirty="0">
                <a:solidFill>
                  <a:schemeClr val="accent1">
                    <a:lumMod val="75000"/>
                  </a:schemeClr>
                </a:solidFill>
              </a:rPr>
              <a:t>Преимущество использования </a:t>
            </a:r>
            <a:r>
              <a:rPr lang="ru-RU" sz="3200" b="1" i="1" dirty="0" err="1" smtClean="0">
                <a:solidFill>
                  <a:schemeClr val="accent1">
                    <a:lumMod val="75000"/>
                  </a:schemeClr>
                </a:solidFill>
              </a:rPr>
              <a:t>лэпбука</a:t>
            </a:r>
            <a:r>
              <a:rPr lang="ru-RU" sz="3200" b="1" i="1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ru-RU" sz="32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214422"/>
            <a:ext cx="8163909" cy="42251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Помогает:</a:t>
            </a:r>
          </a:p>
          <a:p>
            <a:pPr lvl="0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структурировать сложную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информацию;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развивать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познавательный интерес и творческое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мышление ребёнка;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разнообразить даже самую скучную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тему;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научить простому способу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запоминания;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объединить  всю семью ( группу детей в детском саду) для увлекательного и полезного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занятия.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DF387-47EB-4856-A529-75051C543D4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9769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53719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i="1" dirty="0" smtClean="0">
                <a:solidFill>
                  <a:schemeClr val="accent1">
                    <a:lumMod val="50000"/>
                  </a:schemeClr>
                </a:solidFill>
              </a:rPr>
              <a:t>Тема для </a:t>
            </a:r>
            <a:r>
              <a:rPr lang="ru-RU" sz="3600" b="1" i="1" dirty="0" err="1" smtClean="0">
                <a:solidFill>
                  <a:schemeClr val="accent1">
                    <a:lumMod val="50000"/>
                  </a:schemeClr>
                </a:solidFill>
              </a:rPr>
              <a:t>лэпбука</a:t>
            </a:r>
            <a:endParaRPr lang="ru-RU" sz="36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1214422"/>
            <a:ext cx="76438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«Занимательная математика»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7440" r="7935"/>
          <a:stretch>
            <a:fillRect/>
          </a:stretch>
        </p:blipFill>
        <p:spPr bwMode="auto">
          <a:xfrm>
            <a:off x="714348" y="1928802"/>
            <a:ext cx="6930756" cy="46068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DF387-47EB-4856-A529-75051C543D45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7242048" cy="785786"/>
          </a:xfrm>
        </p:spPr>
        <p:txBody>
          <a:bodyPr/>
          <a:lstStyle/>
          <a:p>
            <a:pPr algn="ctr"/>
            <a:r>
              <a:rPr lang="ru-RU" sz="3600" b="1" i="1" dirty="0" smtClean="0">
                <a:solidFill>
                  <a:schemeClr val="accent1">
                    <a:lumMod val="75000"/>
                  </a:schemeClr>
                </a:solidFill>
              </a:rPr>
              <a:t>Наполнитель</a:t>
            </a:r>
            <a:endParaRPr lang="ru-RU" sz="36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4282" y="857232"/>
            <a:ext cx="7286676" cy="5324535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dirty="0" smtClean="0"/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ребусы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стихи 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интересные факты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красворды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дид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игры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загадки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из истории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лабиринты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весёлые вопросы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нарисуй по клеточкам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10 почему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найди отличия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разрезные картинки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логические задачи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раскрась по цифрам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продолжи пословицу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закончи предложение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DF387-47EB-4856-A529-75051C543D45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7099172" cy="714380"/>
          </a:xfrm>
        </p:spPr>
        <p:txBody>
          <a:bodyPr/>
          <a:lstStyle/>
          <a:p>
            <a:pPr algn="ctr"/>
            <a:r>
              <a:rPr lang="ru-RU" sz="3600" i="1" dirty="0" smtClean="0">
                <a:solidFill>
                  <a:schemeClr val="accent1">
                    <a:lumMod val="75000"/>
                  </a:schemeClr>
                </a:solidFill>
              </a:rPr>
              <a:t>Содержание </a:t>
            </a:r>
            <a:r>
              <a:rPr lang="ru-RU" sz="3600" i="1" dirty="0" err="1" smtClean="0">
                <a:solidFill>
                  <a:schemeClr val="accent1">
                    <a:lumMod val="75000"/>
                  </a:schemeClr>
                </a:solidFill>
              </a:rPr>
              <a:t>лэпбука</a:t>
            </a:r>
            <a:endParaRPr lang="ru-RU" sz="36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1214422"/>
            <a:ext cx="7572428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	</a:t>
            </a:r>
            <a:endParaRPr lang="ru-RU" sz="2000" dirty="0" smtClean="0"/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Картинки из счетных палочек;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Дид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игра « Найди пару»;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Посчитай и найди цифру;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Задания на развитие мелкой моторики;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Дид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игра «Сделай по образцу» (картинки из геометрических фигур);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Дид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игра «Предметы и фигуры»;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Книжка «Времена года».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DF387-47EB-4856-A529-75051C543D45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875</TotalTime>
  <Words>449</Words>
  <Application>Microsoft Office PowerPoint</Application>
  <PresentationFormat>Экран (4:3)</PresentationFormat>
  <Paragraphs>122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Изящная</vt:lpstr>
      <vt:lpstr>Развитие  элементарных математических представлений у детей 3-4 лет средствами использования лэпбука.</vt:lpstr>
      <vt:lpstr>Что такое лэпбук?</vt:lpstr>
      <vt:lpstr>Значение лэпбука  для педагога. </vt:lpstr>
      <vt:lpstr>       Значение лэпбука для ребенка. </vt:lpstr>
      <vt:lpstr>«Творческое взаимодействие» </vt:lpstr>
      <vt:lpstr>Преимущество использования лэпбука.</vt:lpstr>
      <vt:lpstr>Тема для лэпбука</vt:lpstr>
      <vt:lpstr>Наполнитель</vt:lpstr>
      <vt:lpstr>Содержание лэпбука</vt:lpstr>
      <vt:lpstr>Макет</vt:lpstr>
      <vt:lpstr>Основа папки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Спасибо за внимание!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Что такое лепбук?</dc:title>
  <dc:creator>Admin</dc:creator>
  <cp:lastModifiedBy>Улыбка</cp:lastModifiedBy>
  <cp:revision>87</cp:revision>
  <dcterms:created xsi:type="dcterms:W3CDTF">2015-12-01T17:04:29Z</dcterms:created>
  <dcterms:modified xsi:type="dcterms:W3CDTF">2018-08-29T05:44:37Z</dcterms:modified>
</cp:coreProperties>
</file>