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5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72" r:id="rId15"/>
    <p:sldId id="268" r:id="rId16"/>
    <p:sldId id="273" r:id="rId17"/>
    <p:sldId id="275" r:id="rId18"/>
    <p:sldId id="269" r:id="rId19"/>
    <p:sldId id="270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D0E"/>
    <a:srgbClr val="F62E97"/>
    <a:srgbClr val="FF0066"/>
    <a:srgbClr val="FF9900"/>
    <a:srgbClr val="0D8D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74723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229600" cy="266429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perspectiveFront"/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Содержание работы педагога – психолога в условиях реализации ФГОС в ДО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365104"/>
            <a:ext cx="4640560" cy="144016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Автор составитель: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педагог – психолог первой квалификационной категории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Исакова Ольга Александровна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Муниципальное бюджетное дошкольное образовательное учреждение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«Кузьмичевский детский сад «Улыбка»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Кузьмичи 2015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074D0E"/>
                </a:solidFill>
                <a:latin typeface="Times New Roman" pitchFamily="18" charset="0"/>
                <a:cs typeface="Times New Roman" pitchFamily="18" charset="0"/>
              </a:rPr>
              <a:t>«Образ выпускника»</a:t>
            </a:r>
            <a:endParaRPr lang="ru-RU" sz="3600" u="sng" dirty="0">
              <a:solidFill>
                <a:srgbClr val="074D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2060848"/>
            <a:ext cx="79208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74D0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 готовности к обучению в школе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74D0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 5-7 лет.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74D0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74D0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 направлена на изучение мотивационной готовности к школе, эмоциональной готовности, достаточно ли хорошо развиты у ребенка познавательные процессы, развитие мелкой моторики, развитие интеллекта и навыков общения у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74D0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74D0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Выделения подгрупп после первоначального обследования для дальнейшей коррекционной работы.</a:t>
            </a:r>
            <a:endParaRPr lang="ru-RU" sz="20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solidFill>
                <a:srgbClr val="074D0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74D0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074D0E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3200" u="sng" dirty="0">
              <a:solidFill>
                <a:srgbClr val="074D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339752" y="836712"/>
            <a:ext cx="1080120" cy="720080"/>
          </a:xfrm>
          <a:prstGeom prst="straightConnector1">
            <a:avLst/>
          </a:prstGeom>
          <a:ln>
            <a:solidFill>
              <a:srgbClr val="074D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1700808"/>
            <a:ext cx="2160240" cy="461665"/>
          </a:xfrm>
          <a:prstGeom prst="rect">
            <a:avLst/>
          </a:prstGeom>
          <a:solidFill>
            <a:srgbClr val="F62E97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Тестирование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endCxn id="10" idx="0"/>
          </p:cNvCxnSpPr>
          <p:nvPr/>
        </p:nvCxnSpPr>
        <p:spPr>
          <a:xfrm flipH="1">
            <a:off x="3311860" y="836712"/>
            <a:ext cx="252028" cy="864096"/>
          </a:xfrm>
          <a:prstGeom prst="straightConnector1">
            <a:avLst/>
          </a:prstGeom>
          <a:ln>
            <a:solidFill>
              <a:srgbClr val="074D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99792" y="1700808"/>
            <a:ext cx="1224136" cy="461665"/>
          </a:xfrm>
          <a:prstGeom prst="rect">
            <a:avLst/>
          </a:prstGeom>
          <a:solidFill>
            <a:srgbClr val="F62E97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08104" y="836712"/>
            <a:ext cx="1080120" cy="720080"/>
          </a:xfrm>
          <a:prstGeom prst="straightConnector1">
            <a:avLst/>
          </a:prstGeom>
          <a:ln>
            <a:solidFill>
              <a:srgbClr val="074D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67944" y="1700808"/>
            <a:ext cx="1872208" cy="461665"/>
          </a:xfrm>
          <a:prstGeom prst="rect">
            <a:avLst/>
          </a:prstGeom>
          <a:solidFill>
            <a:srgbClr val="F62E97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иагностика Арины М. Подготов. гр.2014.MP4_snapshot_03.14_[2015.11.06_12.15.14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310340"/>
            <a:ext cx="3744416" cy="2106234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18" name="Рисунок 17" descr="диагностика Арины М. Подготов. гр.2014.MP4_snapshot_07.21_[2015.11.06_12.15.53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310339"/>
            <a:ext cx="3744416" cy="2106235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19" name="Рисунок 18" descr="диагностика Арины М. Подготов. гр.2014.MP4_snapshot_11.03_[2015.11.06_12.16.26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509120"/>
            <a:ext cx="3803915" cy="2139702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20" name="Рисунок 19" descr="диагностика Арины М. Подготов. гр.2014.MP4_snapshot_16.05_[2015.11.06_12.17.03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509120"/>
            <a:ext cx="3744416" cy="2106235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cxnSp>
        <p:nvCxnSpPr>
          <p:cNvPr id="22" name="Прямая со стрелкой 21"/>
          <p:cNvCxnSpPr/>
          <p:nvPr/>
        </p:nvCxnSpPr>
        <p:spPr>
          <a:xfrm>
            <a:off x="5148064" y="836712"/>
            <a:ext cx="0" cy="864096"/>
          </a:xfrm>
          <a:prstGeom prst="straightConnector1">
            <a:avLst/>
          </a:prstGeom>
          <a:ln>
            <a:solidFill>
              <a:srgbClr val="074D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84168" y="1700808"/>
            <a:ext cx="2808312" cy="461665"/>
          </a:xfrm>
          <a:prstGeom prst="rect">
            <a:avLst/>
          </a:prstGeom>
          <a:solidFill>
            <a:srgbClr val="F62E97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DV_3805.MP4_snapshot_00.18_[2015.11.06_12.56.34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88640"/>
            <a:ext cx="5232581" cy="2943327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Рисунок 2" descr="HDV_3805.MP4_snapshot_01.18_[2015.11.06_12.57.2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17032"/>
            <a:ext cx="4272474" cy="2403267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Рисунок 3" descr="HDV_3805.MP4_snapshot_04.20_[2015.11.06_12.57.58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717032"/>
            <a:ext cx="4344482" cy="2443772"/>
          </a:xfrm>
          <a:prstGeom prst="round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DV_3806.MP4_snapshot_02.49_[2015.11.06_13.00.59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81008"/>
            <a:ext cx="3672408" cy="2065729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Рисунок 3" descr="HDV_3806.MP4_snapshot_00.03_[2015.11.06_13.00.24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348880"/>
            <a:ext cx="3672408" cy="2065731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5" name="Рисунок 4" descr="20150406_1031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308" y="1460781"/>
            <a:ext cx="2347460" cy="3912435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Рисунок 5" descr="20150406_1031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412776"/>
            <a:ext cx="2376264" cy="3960441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Рисунок 6" descr="HDV_3806.MP4_snapshot_02.00_[2015.11.06_13.00.39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4581128"/>
            <a:ext cx="3712412" cy="2088232"/>
          </a:xfrm>
          <a:prstGeom prst="round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48680"/>
            <a:ext cx="63367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74D0E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74D0E"/>
                </a:solidFill>
                <a:latin typeface="Times New Roman" pitchFamily="18" charset="0"/>
                <a:cs typeface="Times New Roman" pitchFamily="18" charset="0"/>
              </a:rPr>
              <a:t>Коррекционно – развивающая работа.</a:t>
            </a:r>
          </a:p>
          <a:p>
            <a:pPr algn="ctr"/>
            <a:endParaRPr lang="ru-RU" b="1" dirty="0" smtClean="0">
              <a:solidFill>
                <a:srgbClr val="074D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453426"/>
            <a:ext cx="860444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74D0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познавательных, интеллектуальных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74D0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74D0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процессов,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74D0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мелкой моторики,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74D0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мотивационной и эмоциональной готовности ребенка к школе.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74D0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933056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Предназначен для исследования ориентирования в пространстве. С его помощью также определяется умение внимательно слушать и точно выполнять указания взрослого, правильно воспроизводить заданное направление линии, самостоятельно действовать по указанию взрослого.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105835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Методика «Графический диктант»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 Б.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5683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4D0E"/>
                </a:solidFill>
                <a:latin typeface="Times New Roman" pitchFamily="18" charset="0"/>
                <a:cs typeface="Times New Roman" pitchFamily="18" charset="0"/>
              </a:rPr>
              <a:t>Коррекционно – развивающее занятия.</a:t>
            </a:r>
          </a:p>
        </p:txBody>
      </p:sp>
      <p:pic>
        <p:nvPicPr>
          <p:cNvPr id="3" name="Рисунок 2" descr="grdiktant14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429000"/>
            <a:ext cx="2736304" cy="3059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76470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74D0E"/>
                </a:solidFill>
              </a:rPr>
              <a:t>Задание</a:t>
            </a:r>
          </a:p>
        </p:txBody>
      </p:sp>
      <p:pic>
        <p:nvPicPr>
          <p:cNvPr id="5" name="Рисунок 4" descr="Scan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45265"/>
            <a:ext cx="3024336" cy="3188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83671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74D0E"/>
                </a:solidFill>
              </a:rPr>
              <a:t>Результат</a:t>
            </a:r>
          </a:p>
        </p:txBody>
      </p:sp>
      <p:pic>
        <p:nvPicPr>
          <p:cNvPr id="1026" name="Picture 2" descr="E:\граф диктант\grdiktant1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3400425" cy="1533525"/>
          </a:xfrm>
          <a:prstGeom prst="rect">
            <a:avLst/>
          </a:prstGeom>
          <a:noFill/>
        </p:spPr>
      </p:pic>
      <p:pic>
        <p:nvPicPr>
          <p:cNvPr id="1027" name="Picture 3" descr="E:\Kyocera_20151113_001\Scan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399917"/>
            <a:ext cx="3816424" cy="1567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 flipH="1">
            <a:off x="1691680" y="908720"/>
            <a:ext cx="136815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71800" y="40466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74D0E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200" dirty="0">
              <a:solidFill>
                <a:srgbClr val="074D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240" y="1772816"/>
            <a:ext cx="2232248" cy="646331"/>
          </a:xfrm>
          <a:prstGeom prst="rect">
            <a:avLst/>
          </a:prstGeom>
          <a:solidFill>
            <a:srgbClr val="F62E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Участие в собраниях групп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635896" y="908720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15816" y="1772816"/>
            <a:ext cx="1728192" cy="646331"/>
          </a:xfrm>
          <a:prstGeom prst="rect">
            <a:avLst/>
          </a:prstGeom>
          <a:solidFill>
            <a:srgbClr val="F62E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Родительский клуб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372200" y="908720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1772816"/>
            <a:ext cx="2520280" cy="646331"/>
          </a:xfrm>
          <a:prstGeom prst="rect">
            <a:avLst/>
          </a:prstGeom>
          <a:solidFill>
            <a:srgbClr val="F62E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Оформление стендов для родителей</a:t>
            </a:r>
            <a:endParaRPr lang="ru-RU" dirty="0"/>
          </a:p>
        </p:txBody>
      </p:sp>
      <p:pic>
        <p:nvPicPr>
          <p:cNvPr id="12" name="Рисунок 11" descr="C:\Users\улыбка\Documents\психолог\17.аттестация\2.4.1\информационный стенд\DSCN65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84984"/>
            <a:ext cx="3508454" cy="2145452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3" name="Рисунок 12" descr="C:\Users\улыбка\Documents\психолог\17.аттестация\2.4.1\информационный стенд\DSCN65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708920"/>
            <a:ext cx="2413963" cy="3168352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4" name="Рисунок 13" descr="C:\Users\улыбка\Documents\психолог\17.аттестация\2.4.1\информационный стенд\DSCN65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2520280" cy="3240360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>
            <a:off x="5436096" y="908720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60032" y="1772816"/>
            <a:ext cx="1800200" cy="654715"/>
          </a:xfrm>
          <a:prstGeom prst="rect">
            <a:avLst/>
          </a:prstGeom>
          <a:solidFill>
            <a:srgbClr val="F62E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Консультирование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an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46925" cy="61854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3265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74D0E"/>
                </a:solidFill>
                <a:latin typeface="Times New Roman" pitchFamily="18" charset="0"/>
                <a:cs typeface="Times New Roman" pitchFamily="18" charset="0"/>
              </a:rPr>
              <a:t>Родительский клуб</a:t>
            </a:r>
            <a:endParaRPr lang="ru-RU" sz="2800" dirty="0">
              <a:solidFill>
                <a:srgbClr val="074D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3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248472" cy="2389766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Рисунок 3" descr="SAM_3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80728"/>
            <a:ext cx="4248472" cy="2389766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5" name="Рисунок 4" descr="image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01008"/>
            <a:ext cx="4176464" cy="3132348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01008"/>
            <a:ext cx="4224469" cy="3168352"/>
          </a:xfrm>
          <a:prstGeom prst="round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74D0E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3200" dirty="0">
              <a:solidFill>
                <a:srgbClr val="074D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14623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Радуйтесь вашему сыну, дочке.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Разговаривайте с ребенком заботливым, одобряющим тоном.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поощряйте любопытство, любознательность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воображение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Чаще хвалите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Старайтесь, чтобы ребенок вместе с вами что- то делал по дому.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Играйте с ребенком в разные игры.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Будьте терпеливы.</a:t>
            </a: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Будьте примером для ребенка.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Любите своего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37r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2016224" cy="1913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solidFill>
                  <a:srgbClr val="002060"/>
                </a:solidFill>
                <a:latin typeface="Monotype Corsiva" pitchFamily="66" charset="0"/>
              </a:rPr>
              <a:t>Целевые ориентиры</a:t>
            </a:r>
            <a:endParaRPr lang="ru-RU" sz="4400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08720"/>
            <a:ext cx="78488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66"/>
                </a:solidFill>
                <a:latin typeface="Monotype Corsiva" pitchFamily="66" charset="0"/>
              </a:rPr>
              <a:t>В раннем возрасте: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74D0E"/>
                </a:solidFill>
              </a:rPr>
              <a:t> Ребенок стремится к общению и воспринимает смыслы в различных ситуациях общения со взрослыми, активно подражает им в движениях, и действиях, умеет действовать согласовано;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74D0E"/>
                </a:solidFill>
              </a:rPr>
              <a:t> В короткой игре воспроизводит действия взрослого, впервые осуществляя игровые замещения.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74D0E"/>
                </a:solidFill>
              </a:rPr>
              <a:t> Любит слушать стихи, песни, короткие сказки, рассматривать картинки, двигаться под музыку.</a:t>
            </a:r>
            <a:endParaRPr lang="ru-RU" dirty="0">
              <a:solidFill>
                <a:srgbClr val="074D0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328498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  <a:latin typeface="Monotype Corsiva" pitchFamily="66" charset="0"/>
              </a:rPr>
              <a:t>К семи годам</a:t>
            </a:r>
            <a:endParaRPr lang="ru-RU" sz="36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789040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74D0E"/>
                </a:solidFill>
              </a:rPr>
              <a:t>Ребенок положительно относится к миру, другим людям и самому себе, обладает чувством собственного достоинства.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74D0E"/>
                </a:solidFill>
              </a:rPr>
              <a:t>Ребенок обладает воображением, которое реализует в разных видах деятельности и прежде всего в игре.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74D0E"/>
                </a:solidFill>
              </a:rPr>
              <a:t>У ребенка развита крупная и мелкая моторика.</a:t>
            </a:r>
            <a:endParaRPr lang="ru-RU" dirty="0">
              <a:solidFill>
                <a:srgbClr val="074D0E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27687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74D0E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074D0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rgbClr val="FF0066"/>
                </a:solidFill>
                <a:latin typeface="Monotype Corsiva" pitchFamily="66" charset="0"/>
              </a:rPr>
              <a:t>Задачи:</a:t>
            </a:r>
            <a:r>
              <a:rPr lang="ru-RU" sz="4800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  <a:endParaRPr lang="ru-RU" sz="48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340768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1.Выявить уровень адаптированности детей к ДОУ,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сделать максимально легким для ребенка.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2.Выявить уровень интеллектуального развития детей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с последующей его коррекцией.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3.Повышение психологической компетентности педагогов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и родителей.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4.Определение эмоционального  состояния детей.</a:t>
            </a:r>
            <a:endParaRPr lang="ru-RU" sz="2400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74D0E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3600" dirty="0">
              <a:solidFill>
                <a:srgbClr val="074D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54868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74D0E"/>
                </a:solidFill>
                <a:latin typeface="Monotype Corsiva" pitchFamily="66" charset="0"/>
              </a:rPr>
              <a:t>Кабинет педагога - психолога</a:t>
            </a:r>
            <a:endParaRPr lang="ru-RU" sz="3200" dirty="0">
              <a:solidFill>
                <a:srgbClr val="074D0E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20151106_114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988840"/>
            <a:ext cx="4791804" cy="3456384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Рисунок 5" descr="20151106_114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58710"/>
            <a:ext cx="3960440" cy="5006594"/>
          </a:xfrm>
          <a:prstGeom prst="round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106_114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88640"/>
            <a:ext cx="5184576" cy="3110747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Рисунок 2" descr="20151106_114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501008"/>
            <a:ext cx="5160576" cy="3096344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Рисунок 3" descr="20151106_1147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9512" y="404664"/>
            <a:ext cx="3312368" cy="5520612"/>
          </a:xfrm>
          <a:prstGeom prst="round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404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u="sng" dirty="0" smtClean="0">
                <a:solidFill>
                  <a:srgbClr val="074D0E"/>
                </a:solidFill>
                <a:latin typeface="Monotype Corsiva" pitchFamily="66" charset="0"/>
              </a:rPr>
              <a:t>Адаптация</a:t>
            </a:r>
          </a:p>
          <a:p>
            <a:pPr algn="ctr"/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84784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74D0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уменьшение тревожности, страха, </a:t>
            </a:r>
          </a:p>
          <a:p>
            <a:pPr algn="ctr"/>
            <a:r>
              <a:rPr lang="ru-RU" sz="2800" dirty="0" smtClean="0">
                <a:solidFill>
                  <a:srgbClr val="074D0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агрессивности у детей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74D0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снятие мышечного напряжения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74D0E"/>
                </a:solidFill>
                <a:latin typeface="Times New Roman" pitchFamily="18" charset="0"/>
                <a:cs typeface="Times New Roman" pitchFamily="18" charset="0"/>
              </a:rPr>
              <a:t> безболезненное приспособление </a:t>
            </a:r>
          </a:p>
          <a:p>
            <a:pPr algn="ctr"/>
            <a:r>
              <a:rPr lang="ru-RU" sz="2800" dirty="0" smtClean="0">
                <a:solidFill>
                  <a:srgbClr val="074D0E"/>
                </a:solidFill>
                <a:latin typeface="Times New Roman" pitchFamily="18" charset="0"/>
                <a:cs typeface="Times New Roman" pitchFamily="18" charset="0"/>
              </a:rPr>
              <a:t>к новым условиям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74D0E"/>
                </a:solidFill>
                <a:latin typeface="Times New Roman" pitchFamily="18" charset="0"/>
                <a:cs typeface="Times New Roman" pitchFamily="18" charset="0"/>
              </a:rPr>
              <a:t>приобретение навыка общения со сверстниками</a:t>
            </a:r>
          </a:p>
          <a:p>
            <a:pPr algn="ctr"/>
            <a:r>
              <a:rPr lang="ru-RU" sz="2800" dirty="0" smtClean="0">
                <a:solidFill>
                  <a:srgbClr val="074D0E"/>
                </a:solidFill>
                <a:latin typeface="Times New Roman" pitchFamily="18" charset="0"/>
                <a:cs typeface="Times New Roman" pitchFamily="18" charset="0"/>
              </a:rPr>
              <a:t>и положительно реагировать друг на друга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74D0E"/>
                </a:solidFill>
                <a:latin typeface="Times New Roman" pitchFamily="18" charset="0"/>
                <a:cs typeface="Times New Roman" pitchFamily="18" charset="0"/>
              </a:rPr>
              <a:t>сплотить коллектив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74D0E"/>
                </a:solidFill>
                <a:latin typeface="Times New Roman" pitchFamily="18" charset="0"/>
                <a:cs typeface="Times New Roman" pitchFamily="18" charset="0"/>
              </a:rPr>
              <a:t>положительно относиться  к садику.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21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48264" y="0"/>
            <a:ext cx="1727200" cy="1595437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8244408" cy="5830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074D0E"/>
                </a:solidFill>
              </a:rPr>
              <a:t>Литература</a:t>
            </a:r>
            <a:endParaRPr lang="ru-RU" sz="4000" u="sng" dirty="0">
              <a:solidFill>
                <a:srgbClr val="074D0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DV_3708.MP4_snapshot_01.16_[2015.11.06_10.55.25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4392488" cy="2808312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Рисунок 2" descr="HDV_3708.MP4_snapshot_02.38_[2015.11.06_10.57.35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76672"/>
            <a:ext cx="4163955" cy="2808312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Рисунок 3" descr="HDV_3708.MP4_snapshot_05.52_[2015.11.06_11.01.02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01008"/>
            <a:ext cx="4355976" cy="2880320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Рисунок 5" descr="HDV_3708.MP4_snapshot_06.39_[2015.11.06_11.02.50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501008"/>
            <a:ext cx="4136459" cy="2859782"/>
          </a:xfrm>
          <a:prstGeom prst="round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DV_3708.MP4_snapshot_08.43_[2015.11.06_11.07.02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88640"/>
            <a:ext cx="5380089" cy="3147814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Рисунок 2" descr="HDV_3708.MP4_snapshot_08.35_[2015.11.06_11.06.23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01008"/>
            <a:ext cx="5328592" cy="3075806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Picture 5" descr="37r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933056"/>
            <a:ext cx="2547246" cy="2417893"/>
          </a:xfrm>
          <a:prstGeom prst="rect">
            <a:avLst/>
          </a:prstGeom>
          <a:noFill/>
        </p:spPr>
      </p:pic>
      <p:pic>
        <p:nvPicPr>
          <p:cNvPr id="5" name="Picture 4" descr="9b3c7b23db0d199c35cf0c402defb36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764704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TS010351676</Template>
  <TotalTime>731</TotalTime>
  <Words>483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Presentation2</vt:lpstr>
      <vt:lpstr> Содержание работы педагога – психолога в условиях реализации ФГОС в ДО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улыбка</dc:creator>
  <cp:lastModifiedBy>Улыбка</cp:lastModifiedBy>
  <cp:revision>76</cp:revision>
  <dcterms:created xsi:type="dcterms:W3CDTF">2015-11-05T05:27:25Z</dcterms:created>
  <dcterms:modified xsi:type="dcterms:W3CDTF">2016-03-09T10:22:14Z</dcterms:modified>
</cp:coreProperties>
</file>