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1"/>
  </p:notesMasterIdLst>
  <p:sldIdLst>
    <p:sldId id="282" r:id="rId2"/>
    <p:sldId id="260" r:id="rId3"/>
    <p:sldId id="276" r:id="rId4"/>
    <p:sldId id="261" r:id="rId5"/>
    <p:sldId id="279" r:id="rId6"/>
    <p:sldId id="280" r:id="rId7"/>
    <p:sldId id="262" r:id="rId8"/>
    <p:sldId id="264" r:id="rId9"/>
    <p:sldId id="265" r:id="rId10"/>
    <p:sldId id="266" r:id="rId11"/>
    <p:sldId id="271" r:id="rId12"/>
    <p:sldId id="275" r:id="rId13"/>
    <p:sldId id="287" r:id="rId14"/>
    <p:sldId id="267" r:id="rId15"/>
    <p:sldId id="268" r:id="rId16"/>
    <p:sldId id="270" r:id="rId17"/>
    <p:sldId id="263" r:id="rId18"/>
    <p:sldId id="269" r:id="rId19"/>
    <p:sldId id="272" r:id="rId20"/>
    <p:sldId id="283" r:id="rId21"/>
    <p:sldId id="284" r:id="rId22"/>
    <p:sldId id="285" r:id="rId23"/>
    <p:sldId id="290" r:id="rId24"/>
    <p:sldId id="273" r:id="rId25"/>
    <p:sldId id="288" r:id="rId26"/>
    <p:sldId id="289" r:id="rId27"/>
    <p:sldId id="274" r:id="rId28"/>
    <p:sldId id="277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9574" autoAdjust="0"/>
  </p:normalViewPr>
  <p:slideViewPr>
    <p:cSldViewPr>
      <p:cViewPr varScale="1">
        <p:scale>
          <a:sx n="58" d="100"/>
          <a:sy n="58" d="100"/>
        </p:scale>
        <p:origin x="-8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70172-E671-4580-969F-0F87C647010F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382D-0BC7-4427-9124-5ADA58F0A59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303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2382D-0BC7-4427-9124-5ADA58F0A594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BC5FC65-B458-43CF-9207-112431E8CDC8}" type="datetimeFigureOut">
              <a:rPr lang="ru-RU" smtClean="0"/>
              <a:pPr/>
              <a:t>16.11.2015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430C2AA-A52A-44EC-A026-EE37980582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7072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607493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 образовательное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учреждение « Кузьмичёвский детский сад «Улыбка» общеразвивающего вида»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Руководитель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методического объединения педагогов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МБДОУ « Улыбка»,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обобщающих опыт работы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направлении художественно-эстетического  развития ребёнка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Галкина Татьяна Петровна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п.  Кузьмичи 2015.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561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214290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осуществляется в различных формах: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занятие, игровая , коммуникативной, трудовой, познавательно-исследовательской, проектной, продуктивной, музыкально-художественной, чтение.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5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4" descr="DSC05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3672408" cy="2952328"/>
          </a:xfrm>
          <a:prstGeom prst="rect">
            <a:avLst/>
          </a:prstGeom>
        </p:spPr>
      </p:pic>
      <p:pic>
        <p:nvPicPr>
          <p:cNvPr id="5" name="Содержимое 3" descr="DSC05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789040"/>
            <a:ext cx="3816424" cy="273630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789040"/>
            <a:ext cx="4131458" cy="2592288"/>
          </a:xfrm>
          <a:prstGeom prst="rect">
            <a:avLst/>
          </a:prstGeom>
        </p:spPr>
      </p:pic>
      <p:pic>
        <p:nvPicPr>
          <p:cNvPr id="7" name="Рисунок 6" descr="DSC058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4664"/>
            <a:ext cx="3672408" cy="28803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9632" y="0"/>
            <a:ext cx="1469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0"/>
            <a:ext cx="1280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3356992"/>
            <a:ext cx="2428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занятие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3356992"/>
            <a:ext cx="1516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36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0"/>
            <a:ext cx="8208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группе существуют студии художественного развития , в которой дети занимаются дополнительно.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IMG6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908721"/>
            <a:ext cx="3888432" cy="2916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1" y="1052736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Пластилиновое  чудо. Давыдова Г.Н.  «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Воспитатель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Колобродова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Н.Б.</a:t>
            </a:r>
            <a:endParaRPr lang="ru-RU" sz="2400" dirty="0"/>
          </a:p>
        </p:txBody>
      </p:sp>
      <p:pic>
        <p:nvPicPr>
          <p:cNvPr id="6" name="Рисунок 5" descr="DSC05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933056"/>
            <a:ext cx="4032448" cy="2736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422108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Волшебная бумага. И.А Лыкова «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саду. Воспитатель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Банщикова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З.А.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4534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5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743" y="3729370"/>
            <a:ext cx="4226139" cy="3015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88640"/>
            <a:ext cx="3240360" cy="35407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100" y="1071546"/>
            <a:ext cx="2786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«Волшебная ниточка».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Галкина Татьяна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Петровна.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4942" y="4286256"/>
            <a:ext cx="3210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«Юные волшебники».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Юрченко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Наталья Михайловна.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9" y="272099"/>
            <a:ext cx="878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режимных моментов также решаются задачи художественно-эстетического развития.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4" descr="DSC056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456384" cy="2304255"/>
          </a:xfrm>
          <a:prstGeom prst="rect">
            <a:avLst/>
          </a:prstGeom>
        </p:spPr>
      </p:pic>
      <p:pic>
        <p:nvPicPr>
          <p:cNvPr id="5" name="Рисунок 4" descr="E:\фото режимных моментов\image-b3f5d069d5f36b714f78dcdbaff54f13a81f68e39fa744773bbc543f6efbc1a4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146" y="1700809"/>
            <a:ext cx="4033317" cy="489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режимных моментов\image-a3de1683c830f43ceb895655b8ce5bea8977b021759d2911888204bd2507a76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4149079"/>
            <a:ext cx="3456384" cy="243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96752"/>
            <a:ext cx="1314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Дежурство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1268760"/>
            <a:ext cx="128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Умывание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3789040"/>
            <a:ext cx="119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5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0"/>
            <a:ext cx="833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содержание игровой деятельности способствует формированию эстетического вкуса детей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:\DCIM\104_FUJI\DSC05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456384" cy="2664296"/>
          </a:xfrm>
          <a:prstGeom prst="rect">
            <a:avLst/>
          </a:prstGeom>
          <a:noFill/>
        </p:spPr>
      </p:pic>
      <p:pic>
        <p:nvPicPr>
          <p:cNvPr id="5" name="Picture 2" descr="G:\DCIM\104_FUJI\DSC05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193704"/>
            <a:ext cx="3456384" cy="2664296"/>
          </a:xfrm>
          <a:prstGeom prst="rect">
            <a:avLst/>
          </a:prstGeom>
          <a:noFill/>
        </p:spPr>
      </p:pic>
      <p:pic>
        <p:nvPicPr>
          <p:cNvPr id="6" name="Picture 3" descr="G:\DCIM\104_FUJI\DSC054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3725249" cy="2664296"/>
          </a:xfrm>
          <a:prstGeom prst="rect">
            <a:avLst/>
          </a:prstGeom>
          <a:noFill/>
        </p:spPr>
      </p:pic>
      <p:pic>
        <p:nvPicPr>
          <p:cNvPr id="7" name="Picture 2" descr="G:\DCIM\104_FUJI\DSC054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93704"/>
            <a:ext cx="3725249" cy="26642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372200" y="3861048"/>
            <a:ext cx="70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3861048"/>
            <a:ext cx="148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836712"/>
            <a:ext cx="1165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704" y="836712"/>
            <a:ext cx="119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Продавец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7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764704"/>
            <a:ext cx="8640961" cy="4745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творческой личности-одна из важнейших задач педагогической теории и практики на современном этапе.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Художественно-эстетическое развитие- важнейшая сторона воспитания ребёнка. Оно способствует обогащению чувственного опыта, эмоциональной сферы личности, влияет на познание нравственной стороны действительности, повышает и познавательную активность. Эстетическое развитие является результатом эстетического восприятия. Составляющей этого процесса становится художественное образование- процесс усвоения искусствоведческих знаний, умений, навыков творчеству.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68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1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Художественно-эстетическому развитию дошкольников, развитию их эстетических чувств способствует и внутреннее оформление групп и детского сада.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SC05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2225701" cy="2880320"/>
          </a:xfrm>
          <a:prstGeom prst="rect">
            <a:avLst/>
          </a:prstGeom>
        </p:spPr>
      </p:pic>
      <p:pic>
        <p:nvPicPr>
          <p:cNvPr id="5" name="Рисунок 4" descr="DSC05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4077072"/>
            <a:ext cx="4000528" cy="2571744"/>
          </a:xfrm>
          <a:prstGeom prst="rect">
            <a:avLst/>
          </a:prstGeom>
        </p:spPr>
      </p:pic>
      <p:pic>
        <p:nvPicPr>
          <p:cNvPr id="6" name="Рисунок 5" descr="DSC05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8750" y="1124744"/>
            <a:ext cx="2948899" cy="2880320"/>
          </a:xfrm>
          <a:prstGeom prst="rect">
            <a:avLst/>
          </a:prstGeom>
        </p:spPr>
      </p:pic>
      <p:pic>
        <p:nvPicPr>
          <p:cNvPr id="7" name="Рисунок 6" descr="DSC05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1124744"/>
            <a:ext cx="2571768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2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6632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 детей по благоустройству развивающей среды</a:t>
            </a:r>
          </a:p>
          <a:p>
            <a:endParaRPr lang="ru-RU" dirty="0"/>
          </a:p>
        </p:txBody>
      </p:sp>
      <p:pic>
        <p:nvPicPr>
          <p:cNvPr id="5" name="Рисунок 4" descr="DSC05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2571744"/>
            <a:ext cx="4103886" cy="3214710"/>
          </a:xfrm>
          <a:prstGeom prst="rect">
            <a:avLst/>
          </a:prstGeom>
        </p:spPr>
      </p:pic>
      <p:pic>
        <p:nvPicPr>
          <p:cNvPr id="6" name="Рисунок 5" descr="DSC05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0718" y="2571744"/>
            <a:ext cx="4225484" cy="32147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162880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оформлении интерьера детского сада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конкурсов и выставок совместных творческих работ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L:\зухра поделки\DSCN5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7899" y="798365"/>
            <a:ext cx="2698558" cy="2919268"/>
          </a:xfrm>
          <a:prstGeom prst="rect">
            <a:avLst/>
          </a:prstGeom>
          <a:noFill/>
        </p:spPr>
      </p:pic>
      <p:pic>
        <p:nvPicPr>
          <p:cNvPr id="6" name="Picture 2" descr="L:\зухра поделки\DSCN5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68144" y="908720"/>
            <a:ext cx="2520280" cy="2520280"/>
          </a:xfrm>
          <a:prstGeom prst="rect">
            <a:avLst/>
          </a:prstGeom>
          <a:noFill/>
        </p:spPr>
      </p:pic>
      <p:pic>
        <p:nvPicPr>
          <p:cNvPr id="10" name="Рисунок 9" descr="DSC057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005064"/>
            <a:ext cx="3069522" cy="26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25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 ПЕДАГОГОВ ДОУ ДЛЯ РЕАЛИЗАЦИИ ЗАДАЧ В ОБЛАСТИ «ХУДОЖЕСТВЕННО-ЭСТЕТИЧЕСКОЕ РАЗВИТИЕ ДОШКОЛЬНИКОВ» ПО ФГОС.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772816"/>
            <a:ext cx="8568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В РАННЕМ ВОЗРАСТЕ.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ТРЁМ ГОДАМ РЕБЁНОК: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слушать стихи, песни, короткие сказки, рассматривать картинки, двигаться под музыку;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живой эмоциональный отклик на эстетические впечатления;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Охотно включается в продуктивные виды деятельности ( изобразительная деятельность, конструирование, и др.).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НА ЭТАПЕ ЗАВЕРШЕНИЯ ОСВОЕНИЯ ПРОГРАММЫ.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СЕМИ ГОДАМ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Ребёнок овладевает основными культурными способами деятельности, проявляет инициативу и самостоятельность в игре, общении, конструировании и других видах детской активности;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Ребёнок овладевает воображением, которое реализуется в разных видах деятельности и прежде всего в игре. Ребёнок владеет разными формами и видами игры, различают условную и реальную ситуации, следует игровым правилам.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61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:\зухра поделки\DSCN5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4786346" cy="3811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3" y="714356"/>
            <a:ext cx="8358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2014-2015 учебном году воспитанники нашего детского сада участвовали в  региональном конкурсе, организованном педагогическим университетом, </a:t>
            </a:r>
          </a:p>
          <a:p>
            <a:pPr algn="ctr"/>
            <a:r>
              <a:rPr lang="ru-RU" sz="2400" dirty="0" smtClean="0"/>
              <a:t> который назывался « Творим своими руками».</a:t>
            </a:r>
            <a:endParaRPr lang="ru-RU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9508"/>
            <a:ext cx="4032448" cy="3232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260648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Серова Варя – композиция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Подснежник» . Воспитатель –</a:t>
            </a:r>
          </a:p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Блинова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Наталья Александровна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N6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139952" cy="3104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3933056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Участник регионального конкурса и победитель конкурса на уровне детского сада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Князев Алексей – композиция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Остров»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6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573016"/>
            <a:ext cx="3995936" cy="2996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5" y="4221088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Участник регионального и победитель конкурса на уровне детского сада Галкина Диана-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композиция «Водопад»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6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62359"/>
            <a:ext cx="3000395" cy="3409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628" y="857232"/>
            <a:ext cx="2349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Ильючик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Саша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композиция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«Птицы на дереве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583414"/>
            <a:ext cx="7032781" cy="5274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"/>
            <a:ext cx="7560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Победитель  регионального конкурса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Маликов Максим –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композиция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Масленица у цыплят».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5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486057"/>
            <a:ext cx="7141744" cy="5086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октябре 2015 года проводился конкурс среди мальчиков подготовительных групп, который назывался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Первым делом самолёты».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5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6631"/>
            <a:ext cx="4104456" cy="3175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429000"/>
            <a:ext cx="4248472" cy="3312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83671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Чернявский Миша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сделал самолёт,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тобы отнести в детский сад,    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уголок макетирования».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077072"/>
            <a:ext cx="29523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Каменский Тимофей « Я сделал самолёт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 с папой , чтобы подарить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дедушке на день рождения</a:t>
            </a:r>
            <a:r>
              <a:rPr lang="ru-RU" sz="2400" dirty="0" smtClean="0"/>
              <a:t>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903477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01552"/>
            <a:ext cx="4104456" cy="3136363"/>
          </a:xfrm>
          <a:prstGeom prst="rect">
            <a:avLst/>
          </a:prstGeom>
        </p:spPr>
      </p:pic>
      <p:pic>
        <p:nvPicPr>
          <p:cNvPr id="1026" name="Picture 2" descr="C:\Users\Admin\Desktop\2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45732"/>
            <a:ext cx="4660471" cy="32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980728"/>
            <a:ext cx="3096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Мухамеджанов Илья « Мой самолёт сделан для того,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тобы украшать мою комнату».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3717032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Бочаров Максим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Я люблю делать поделки из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олимерной глины. Этот самолёт украсит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ою комнату».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036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8280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конкурса на « Самый лучший теремок» на участке детского сада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AM_7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73016"/>
            <a:ext cx="4080691" cy="3096344"/>
          </a:xfrm>
          <a:prstGeom prst="rect">
            <a:avLst/>
          </a:prstGeom>
        </p:spPr>
      </p:pic>
      <p:pic>
        <p:nvPicPr>
          <p:cNvPr id="5" name="Рисунок 4" descr="SAM_7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46863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404664"/>
            <a:ext cx="712879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родителей.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Развивайте творчество своих детей, </a:t>
            </a:r>
            <a:r>
              <a:rPr lang="ru-RU" sz="3200" dirty="0" smtClean="0"/>
              <a:t>прислушивайтесь к воспитателям, участвуйте в конкурсах, в выходные дни посещайте театры, </a:t>
            </a:r>
            <a:r>
              <a:rPr lang="ru-RU" sz="3200" dirty="0" smtClean="0"/>
              <a:t>выставки, </a:t>
            </a:r>
            <a:r>
              <a:rPr lang="ru-RU" sz="3200" dirty="0" err="1" smtClean="0"/>
              <a:t>музеи.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 на тесное сотрудничество с Вами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талантов и способностей наших детей!!!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8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1500174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4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0000"/>
            <a:ext cx="82809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 воспитателя:</a:t>
            </a:r>
          </a:p>
          <a:p>
            <a:pPr algn="just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элементов фольклора в целях                   художественно-эстетического воспитания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пословицы и поговорки);</a:t>
            </a:r>
          </a:p>
          <a:p>
            <a:pPr marL="285750" indent="-285750" algn="just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ключение в структуру занятий рассматривание и составление рассказов по образцам художественного творчества;</a:t>
            </a:r>
          </a:p>
          <a:p>
            <a:pPr marL="285750" indent="-285750"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 в конкурсах детского художественного творчества;</a:t>
            </a:r>
          </a:p>
          <a:p>
            <a:pPr marL="285750" indent="-285750" algn="just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центров  детского творчества, центров экспериментирования, выставочных центров;</a:t>
            </a:r>
          </a:p>
          <a:p>
            <a:pPr marL="285750" indent="-285750"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 литературы, фотографий, природного материала для самостоятельных игр  и творчества;</a:t>
            </a:r>
          </a:p>
          <a:p>
            <a:pPr marL="285750" indent="-285750"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Работа с родителями в системе художественно-эстетического воспитания.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13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0"/>
            <a:ext cx="8064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СОЗДАНННЫЕ В ДЕТСКОМ САДУ ДЛЯ РЕАЛИЗАЦИИ ЗАДАЧ ХУДОЖЕСТВЕННО-ЭСТЕТИЧЕСКОГО РАЗВИТИЯ.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96752"/>
            <a:ext cx="8520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возрастной группе  созданы условия для творческой продуктивной деятельности, в которой дети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осваивают доступные им средства выразительности -рисование, лепка, аппликация, ручной труд, конструирование . Это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творчества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SC05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852936"/>
            <a:ext cx="3816424" cy="3528392"/>
          </a:xfrm>
          <a:prstGeom prst="rect">
            <a:avLst/>
          </a:prstGeom>
        </p:spPr>
      </p:pic>
      <p:pic>
        <p:nvPicPr>
          <p:cNvPr id="6" name="Рисунок 5" descr="20151105_155524.jpg"/>
          <p:cNvPicPr>
            <a:picLocks noChangeAspect="1"/>
          </p:cNvPicPr>
          <p:nvPr/>
        </p:nvPicPr>
        <p:blipFill>
          <a:blip r:embed="rId4" cstate="print"/>
          <a:srcRect t="36881"/>
          <a:stretch>
            <a:fillRect/>
          </a:stretch>
        </p:blipFill>
        <p:spPr>
          <a:xfrm>
            <a:off x="467544" y="2852936"/>
            <a:ext cx="397654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4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возрастной группе  созданы условия для художественно- речевой, игровой и музыкальной деятельности.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SC05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214842" cy="3571882"/>
          </a:xfrm>
          <a:prstGeom prst="rect">
            <a:avLst/>
          </a:prstGeom>
        </p:spPr>
      </p:pic>
      <p:pic>
        <p:nvPicPr>
          <p:cNvPr id="5" name="Рисунок 4" descr="DSC05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071810"/>
            <a:ext cx="4286280" cy="35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57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3528392" cy="2630256"/>
          </a:xfrm>
          <a:prstGeom prst="rect">
            <a:avLst/>
          </a:prstGeom>
        </p:spPr>
      </p:pic>
      <p:pic>
        <p:nvPicPr>
          <p:cNvPr id="5" name="Рисунок 4" descr="DSC05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700808"/>
            <a:ext cx="3495902" cy="2453265"/>
          </a:xfrm>
          <a:prstGeom prst="rect">
            <a:avLst/>
          </a:prstGeom>
        </p:spPr>
      </p:pic>
      <p:pic>
        <p:nvPicPr>
          <p:cNvPr id="6" name="Рисунок 5" descr="DSC05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049456"/>
            <a:ext cx="4298820" cy="28085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0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Имеются центры театрализованной и  музыкальной деятельности, центры книги, игровые центры. Педагоги оборудуют группу разнообразным материалом, пособиями, играми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483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332656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группах оборудуются  выставки народно-прикладного искусства, где дети приобщаются  к культурному наследию, знакомятся с различными видами искусств.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SC05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4248472" cy="4155926"/>
          </a:xfrm>
          <a:prstGeom prst="rect">
            <a:avLst/>
          </a:prstGeom>
        </p:spPr>
      </p:pic>
      <p:pic>
        <p:nvPicPr>
          <p:cNvPr id="6" name="Рисунок 5" descr="DSC057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44824"/>
            <a:ext cx="4176464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5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6223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42493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поставленных задач в ДОУ эффективно используются раздевалки: в них размещаются выставки творческих работ детей, подделок из природного и бросового материала. Художественно-эстетическое развитие  дошкольников осуществляется непосредственно по образовательным областям:                                                                                      «Познавательное «развитие»;                                                                                      «Социально-коммуникативное развитие »;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развитие»;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«Физическое развитие».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2852936"/>
            <a:ext cx="4752528" cy="36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69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57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4000496" cy="2928934"/>
          </a:xfrm>
          <a:prstGeom prst="rect">
            <a:avLst/>
          </a:prstGeom>
        </p:spPr>
      </p:pic>
      <p:pic>
        <p:nvPicPr>
          <p:cNvPr id="4" name="Рисунок 3" descr="DSC05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76672"/>
            <a:ext cx="4071966" cy="2928934"/>
          </a:xfrm>
          <a:prstGeom prst="rect">
            <a:avLst/>
          </a:prstGeom>
        </p:spPr>
      </p:pic>
      <p:pic>
        <p:nvPicPr>
          <p:cNvPr id="5" name="Рисунок 4" descr="DSC05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35374"/>
            <a:ext cx="4200640" cy="3022626"/>
          </a:xfrm>
          <a:prstGeom prst="rect">
            <a:avLst/>
          </a:prstGeom>
        </p:spPr>
      </p:pic>
      <p:pic>
        <p:nvPicPr>
          <p:cNvPr id="6" name="Рисунок 5" descr="DSC05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34804"/>
            <a:ext cx="4275645" cy="30231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2" y="0"/>
            <a:ext cx="231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Почемучки»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0"/>
            <a:ext cx="1990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«Сказка»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3429000"/>
            <a:ext cx="23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«Малышок»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3429000"/>
            <a:ext cx="243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Топотушки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23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Другая 3">
      <a:dk1>
        <a:srgbClr val="FF0000"/>
      </a:dk1>
      <a:lt1>
        <a:sysClr val="window" lastClr="FFFFFF"/>
      </a:lt1>
      <a:dk2>
        <a:srgbClr val="69676D"/>
      </a:dk2>
      <a:lt2>
        <a:srgbClr val="C9C2D1"/>
      </a:lt2>
      <a:accent1>
        <a:srgbClr val="FF0000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E1D5A3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723</TotalTime>
  <Words>697</Words>
  <Application>Microsoft Office PowerPoint</Application>
  <PresentationFormat>Экран (4:3)</PresentationFormat>
  <Paragraphs>123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 работы педагогов ДОУ  для реализации задач в области «художественно-эстетического развития дошкольников» в условиях реализации фгос.</dc:title>
  <dc:creator>Admin</dc:creator>
  <cp:lastModifiedBy>N</cp:lastModifiedBy>
  <cp:revision>74</cp:revision>
  <dcterms:created xsi:type="dcterms:W3CDTF">2015-10-20T06:10:32Z</dcterms:created>
  <dcterms:modified xsi:type="dcterms:W3CDTF">2015-11-16T06:06:51Z</dcterms:modified>
</cp:coreProperties>
</file>