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8" r:id="rId3"/>
    <p:sldId id="260" r:id="rId4"/>
    <p:sldId id="261" r:id="rId5"/>
    <p:sldId id="263" r:id="rId6"/>
    <p:sldId id="282" r:id="rId7"/>
    <p:sldId id="262" r:id="rId8"/>
    <p:sldId id="275" r:id="rId9"/>
    <p:sldId id="283" r:id="rId10"/>
    <p:sldId id="287" r:id="rId11"/>
    <p:sldId id="264" r:id="rId12"/>
    <p:sldId id="265" r:id="rId13"/>
    <p:sldId id="285" r:id="rId14"/>
    <p:sldId id="267" r:id="rId15"/>
    <p:sldId id="286" r:id="rId16"/>
    <p:sldId id="278" r:id="rId17"/>
    <p:sldId id="271" r:id="rId18"/>
    <p:sldId id="276" r:id="rId19"/>
    <p:sldId id="290" r:id="rId20"/>
    <p:sldId id="297" r:id="rId21"/>
    <p:sldId id="292" r:id="rId22"/>
    <p:sldId id="279" r:id="rId23"/>
    <p:sldId id="280" r:id="rId24"/>
    <p:sldId id="284" r:id="rId25"/>
    <p:sldId id="29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8390" autoAdjust="0"/>
  </p:normalViewPr>
  <p:slideViewPr>
    <p:cSldViewPr>
      <p:cViewPr varScale="1">
        <p:scale>
          <a:sx n="61" d="100"/>
          <a:sy n="6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10D07-C34C-4520-9C99-EEDD49E468B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60AF7B-2F27-4E65-BF54-AB70322D22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10D07-C34C-4520-9C99-EEDD49E468B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60AF7B-2F27-4E65-BF54-AB70322D22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10D07-C34C-4520-9C99-EEDD49E468B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60AF7B-2F27-4E65-BF54-AB70322D22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10D07-C34C-4520-9C99-EEDD49E468B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60AF7B-2F27-4E65-BF54-AB70322D22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10D07-C34C-4520-9C99-EEDD49E468B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60AF7B-2F27-4E65-BF54-AB70322D22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10D07-C34C-4520-9C99-EEDD49E468B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60AF7B-2F27-4E65-BF54-AB70322D22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10D07-C34C-4520-9C99-EEDD49E468B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60AF7B-2F27-4E65-BF54-AB70322D22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10D07-C34C-4520-9C99-EEDD49E468B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60AF7B-2F27-4E65-BF54-AB70322D22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10D07-C34C-4520-9C99-EEDD49E468B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60AF7B-2F27-4E65-BF54-AB70322D22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10D07-C34C-4520-9C99-EEDD49E468B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60AF7B-2F27-4E65-BF54-AB70322D22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10D07-C34C-4520-9C99-EEDD49E468B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60AF7B-2F27-4E65-BF54-AB70322D22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1010D07-C34C-4520-9C99-EEDD49E468B4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E60AF7B-2F27-4E65-BF54-AB70322D22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Целевые ориентиры по ФГОС -социально –коммуникативное развитие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Подготовила: воспитатель 1 квалификационной категории </a:t>
            </a:r>
            <a:r>
              <a:rPr lang="ru-RU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Банщикова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З.А.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650" name="Picture 2" descr="http://98.zp.ua/sites/default/files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857496"/>
            <a:ext cx="4727440" cy="3632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505092" cy="172560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Пожарная безопасность, безопасность на дороге и безопасность в быту и в природе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4" name="Содержимое 3" descr="DSC058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2285992"/>
            <a:ext cx="7499350" cy="421838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320"/>
            <a:ext cx="8362216" cy="1797358"/>
          </a:xfrm>
        </p:spPr>
        <p:txBody>
          <a:bodyPr>
            <a:normAutofit fontScale="90000"/>
          </a:bodyPr>
          <a:lstStyle/>
          <a:p>
            <a:r>
              <a:rPr lang="ru-RU" sz="4400" b="1" i="1" dirty="0" smtClean="0"/>
              <a:t> Трудовое </a:t>
            </a:r>
            <a:r>
              <a:rPr lang="ru-RU" sz="4400" b="1" i="1" dirty="0" smtClean="0"/>
              <a:t>воспитание </a:t>
            </a:r>
            <a:br>
              <a:rPr lang="ru-RU" sz="4400" b="1" i="1" dirty="0" smtClean="0"/>
            </a:br>
            <a:r>
              <a:rPr lang="ru-RU" sz="4400" b="1" dirty="0" smtClean="0"/>
              <a:t> </a:t>
            </a:r>
            <a:r>
              <a:rPr lang="ru-RU" sz="3600" b="1" i="1" dirty="0" smtClean="0"/>
              <a:t>формирование позитивных установок к различным видам труда и творчества</a:t>
            </a:r>
            <a:endParaRPr lang="ru-RU" sz="3600" i="1" dirty="0"/>
          </a:p>
        </p:txBody>
      </p:sp>
      <p:pic>
        <p:nvPicPr>
          <p:cNvPr id="5" name="Содержимое 4" descr="DSC056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9008" y="2484436"/>
            <a:ext cx="4783692" cy="3587769"/>
          </a:xfrm>
        </p:spPr>
      </p:pic>
      <p:pic>
        <p:nvPicPr>
          <p:cNvPr id="6" name="Содержимое 5" descr="DSC056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17005" y="2214554"/>
            <a:ext cx="4095779" cy="307183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498212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/>
              <a:t>Исследовательская деятельность </a:t>
            </a: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200" b="1" i="1" dirty="0" smtClean="0"/>
              <a:t>дает </a:t>
            </a:r>
            <a:r>
              <a:rPr lang="ru-RU" sz="3200" b="1" i="1" dirty="0" smtClean="0"/>
              <a:t>возможность ребенку самостоятельно находить решение</a:t>
            </a:r>
            <a:endParaRPr lang="ru-RU" sz="3200" i="1" dirty="0"/>
          </a:p>
        </p:txBody>
      </p:sp>
      <p:pic>
        <p:nvPicPr>
          <p:cNvPr id="4" name="Содержимое 3" descr="DSC05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731804"/>
            <a:ext cx="6715171" cy="501939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320"/>
            <a:ext cx="8362216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Например: р</a:t>
            </a:r>
            <a:r>
              <a:rPr lang="ru-RU" b="1" i="1" dirty="0" smtClean="0">
                <a:solidFill>
                  <a:schemeClr val="tx2"/>
                </a:solidFill>
              </a:rPr>
              <a:t>азвивающие </a:t>
            </a:r>
            <a:r>
              <a:rPr lang="ru-RU" b="1" i="1" dirty="0" smtClean="0">
                <a:solidFill>
                  <a:schemeClr val="tx2"/>
                </a:solidFill>
              </a:rPr>
              <a:t>игры с разрезными картами: «Вспомни сказку», «Сколько сказок?»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5" name="Содержимое 4" descr="DSC059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0051" y="2827336"/>
            <a:ext cx="5006653" cy="2816242"/>
          </a:xfrm>
        </p:spPr>
      </p:pic>
      <p:pic>
        <p:nvPicPr>
          <p:cNvPr id="8" name="Содержимое 7" descr="DSC059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88656" y="2768297"/>
            <a:ext cx="4953034" cy="292895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219340" cy="185736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 </a:t>
            </a:r>
            <a:r>
              <a:rPr lang="ru-RU" sz="3600" b="1" i="1" dirty="0" smtClean="0">
                <a:solidFill>
                  <a:schemeClr val="tx2"/>
                </a:solidFill>
              </a:rPr>
              <a:t>Конструктивная деятельность </a:t>
            </a:r>
            <a:r>
              <a:rPr lang="ru-RU" sz="3200" b="1" i="1" dirty="0" smtClean="0">
                <a:solidFill>
                  <a:schemeClr val="tx2"/>
                </a:solidFill>
              </a:rPr>
              <a:t>дает возможность сформировать сложные мыслительные действия, творческое воображение</a:t>
            </a:r>
            <a:endParaRPr lang="ru-RU" sz="3200" b="1" i="1" dirty="0">
              <a:solidFill>
                <a:schemeClr val="tx2"/>
              </a:solidFill>
            </a:endParaRPr>
          </a:p>
        </p:txBody>
      </p:sp>
      <p:pic>
        <p:nvPicPr>
          <p:cNvPr id="4" name="Содержимое 3" descr="DSC058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64347" y="1500174"/>
            <a:ext cx="5179653" cy="2928958"/>
          </a:xfrm>
        </p:spPr>
      </p:pic>
      <p:pic>
        <p:nvPicPr>
          <p:cNvPr id="5" name="Picture 2" descr="G:\DCIM\104_FUJI\DSC05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292" y="2786058"/>
            <a:ext cx="4643438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715404" cy="257174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</a:rPr>
              <a:t>Изобразительная деятельность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позволяет 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ребенку  с помощью элементарного труда в процессе создания продуктов детского творчества на основе воображения и фантазии «вжиться» в мир взрослых, познать его и принять в нем участие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Содержимое 12" descr="DSC057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2714620"/>
            <a:ext cx="7216809" cy="409799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7498080" cy="1143000"/>
          </a:xfrm>
        </p:spPr>
        <p:txBody>
          <a:bodyPr/>
          <a:lstStyle/>
          <a:p>
            <a:r>
              <a:rPr lang="ru-RU" b="1" i="1" dirty="0" smtClean="0"/>
              <a:t>Выставки детских работ</a:t>
            </a:r>
            <a:endParaRPr lang="ru-RU" b="1" i="1" dirty="0"/>
          </a:p>
        </p:txBody>
      </p:sp>
      <p:pic>
        <p:nvPicPr>
          <p:cNvPr id="5" name="Содержимое 4" descr="DSC058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8707" y="2181564"/>
            <a:ext cx="4567607" cy="2703173"/>
          </a:xfrm>
        </p:spPr>
      </p:pic>
      <p:pic>
        <p:nvPicPr>
          <p:cNvPr id="6" name="Содержимое 5" descr="DSC058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1844" y="2827336"/>
            <a:ext cx="4371648" cy="267336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/>
              <a:t> </a:t>
            </a:r>
            <a:r>
              <a:rPr lang="ru-RU" sz="4400" b="1" i="1" dirty="0" smtClean="0"/>
              <a:t>Нравственно-патриотическое воспитание</a:t>
            </a:r>
            <a:endParaRPr lang="ru-RU" dirty="0"/>
          </a:p>
        </p:txBody>
      </p:sp>
      <p:pic>
        <p:nvPicPr>
          <p:cNvPr id="7" name="Содержимое 6" descr="DSC058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26919" y="2430547"/>
            <a:ext cx="5004014" cy="3143272"/>
          </a:xfrm>
        </p:spPr>
      </p:pic>
      <p:pic>
        <p:nvPicPr>
          <p:cNvPr id="10" name="Содержимое 9" descr="DSC058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571876"/>
            <a:ext cx="4373593" cy="295217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День Защитника Отечества</a:t>
            </a:r>
            <a:endParaRPr lang="ru-RU" b="1" i="1" dirty="0"/>
          </a:p>
        </p:txBody>
      </p:sp>
      <p:pic>
        <p:nvPicPr>
          <p:cNvPr id="5" name="Содержимое 4" descr="DSC_723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2827337"/>
            <a:ext cx="4806980" cy="3173432"/>
          </a:xfrm>
        </p:spPr>
      </p:pic>
      <p:pic>
        <p:nvPicPr>
          <p:cNvPr id="10" name="Содержимое 9" descr="snapshot20150304144407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071" r="16282"/>
          <a:stretch>
            <a:fillRect/>
          </a:stretch>
        </p:blipFill>
        <p:spPr>
          <a:xfrm>
            <a:off x="5143504" y="2180169"/>
            <a:ext cx="3786214" cy="332053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DSC058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928934"/>
            <a:ext cx="4869234" cy="3500462"/>
          </a:xfrm>
          <a:prstGeom prst="rect">
            <a:avLst/>
          </a:prstGeom>
        </p:spPr>
      </p:pic>
      <p:pic>
        <p:nvPicPr>
          <p:cNvPr id="3" name="Содержимое 5" descr="DSC058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7741" y="2428868"/>
            <a:ext cx="4296259" cy="27860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2910" y="0"/>
            <a:ext cx="85010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chemeClr val="tx2"/>
                </a:solidFill>
              </a:rPr>
              <a:t> Проектная деятельность </a:t>
            </a:r>
            <a:r>
              <a:rPr lang="ru-RU" sz="3200" b="1" i="1" dirty="0" smtClean="0">
                <a:solidFill>
                  <a:schemeClr val="tx2"/>
                </a:solidFill>
              </a:rPr>
              <a:t>активизирует самостоятельную деятельность ребенка, обеспечивает объединение и интеграцию разных видов деятельности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320"/>
            <a:ext cx="8147902" cy="1143000"/>
          </a:xfrm>
        </p:spPr>
        <p:txBody>
          <a:bodyPr>
            <a:normAutofit fontScale="90000"/>
          </a:bodyPr>
          <a:lstStyle/>
          <a:p>
            <a:r>
              <a:rPr lang="ru-RU" sz="4400" b="1" i="1" dirty="0" smtClean="0">
                <a:solidFill>
                  <a:schemeClr val="tx2"/>
                </a:solidFill>
              </a:rPr>
              <a:t>Социально-коммуникативное развитие </a:t>
            </a:r>
            <a:r>
              <a:rPr lang="ru-RU" sz="3600" b="1" i="1" dirty="0" smtClean="0">
                <a:solidFill>
                  <a:schemeClr val="tx2"/>
                </a:solidFill>
              </a:rPr>
              <a:t>направлено на: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500174"/>
            <a:ext cx="2714644" cy="1414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 усвоение норм и ценностей, принятых в обществе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4572008"/>
            <a:ext cx="3286148" cy="17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формирование позитивных установок к различным видам труда и творчества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8926" y="3071810"/>
            <a:ext cx="3143272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уважительного отношения и чувства принадлежности к своей семье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29256" y="1500174"/>
            <a:ext cx="2714644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развитие социального и эмоционального интеллекта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4643446"/>
            <a:ext cx="3214710" cy="1643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формирование основ</a:t>
            </a:r>
          </a:p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 безопасносного</a:t>
            </a:r>
            <a:br>
              <a:rPr lang="ru-RU" sz="2400" b="1" dirty="0" smtClean="0">
                <a:solidFill>
                  <a:schemeClr val="accent2"/>
                </a:solidFill>
              </a:rPr>
            </a:br>
            <a:r>
              <a:rPr lang="ru-RU" sz="2400" b="1" dirty="0" smtClean="0">
                <a:solidFill>
                  <a:schemeClr val="accent2"/>
                </a:solidFill>
              </a:rPr>
              <a:t>поведения в быту, социуме, природе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214810" y="157161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786578" y="3000372"/>
            <a:ext cx="484632" cy="1285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1785918" y="3071810"/>
            <a:ext cx="484632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320"/>
            <a:ext cx="7933588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</a:t>
            </a:r>
            <a:r>
              <a:rPr lang="ru-RU" b="1" i="1" dirty="0" smtClean="0"/>
              <a:t>Проект, посвященный 70летию Сталинградской битвы</a:t>
            </a:r>
            <a:endParaRPr lang="ru-RU" b="1" i="1" dirty="0"/>
          </a:p>
        </p:txBody>
      </p:sp>
      <p:pic>
        <p:nvPicPr>
          <p:cNvPr id="5" name="Содержимое 4" descr="DSC059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667" t="6839" r="5333"/>
          <a:stretch>
            <a:fillRect/>
          </a:stretch>
        </p:blipFill>
        <p:spPr>
          <a:xfrm rot="5400000">
            <a:off x="-78594" y="2636038"/>
            <a:ext cx="5286388" cy="3157538"/>
          </a:xfrm>
        </p:spPr>
      </p:pic>
      <p:pic>
        <p:nvPicPr>
          <p:cNvPr id="6" name="Содержимое 5" descr="DSC059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9722" t="-1441"/>
          <a:stretch>
            <a:fillRect/>
          </a:stretch>
        </p:blipFill>
        <p:spPr>
          <a:xfrm rot="5400000">
            <a:off x="3929069" y="2571733"/>
            <a:ext cx="5286390" cy="328614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320"/>
            <a:ext cx="8219340" cy="114300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Сотрудничество с родителями</a:t>
            </a:r>
            <a:endParaRPr lang="ru-RU" b="1" i="1" dirty="0"/>
          </a:p>
        </p:txBody>
      </p:sp>
      <p:pic>
        <p:nvPicPr>
          <p:cNvPr id="5" name="Содержимое 4" descr="DSC059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1119" y="1857364"/>
            <a:ext cx="4625195" cy="3357586"/>
          </a:xfrm>
        </p:spPr>
      </p:pic>
      <p:pic>
        <p:nvPicPr>
          <p:cNvPr id="6" name="Содержимое 5" descr="DSC059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4511" y="3286124"/>
            <a:ext cx="4279939" cy="314327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320"/>
            <a:ext cx="8362216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Выставка «Наш домашний любимец»</a:t>
            </a:r>
            <a:endParaRPr lang="ru-RU" b="1" i="1" dirty="0"/>
          </a:p>
        </p:txBody>
      </p:sp>
      <p:pic>
        <p:nvPicPr>
          <p:cNvPr id="5" name="Содержимое 4" descr="Scan_001 (5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4055707" cy="5301374"/>
          </a:xfrm>
        </p:spPr>
      </p:pic>
      <p:pic>
        <p:nvPicPr>
          <p:cNvPr id="8" name="Содержимое 7" descr="Scan_001 (3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86154" y="2071678"/>
            <a:ext cx="4515002" cy="30755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Поделки «Осень золотая»</a:t>
            </a:r>
            <a:endParaRPr lang="ru-RU" b="1" i="1" dirty="0"/>
          </a:p>
        </p:txBody>
      </p:sp>
      <p:pic>
        <p:nvPicPr>
          <p:cNvPr id="5" name="Содержимое 4" descr="DSCN59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92029" y="2532123"/>
            <a:ext cx="4636070" cy="3477053"/>
          </a:xfrm>
        </p:spPr>
      </p:pic>
      <p:pic>
        <p:nvPicPr>
          <p:cNvPr id="6" name="Содержимое 5" descr="DSCN59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530486"/>
            <a:ext cx="4436540" cy="332740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320"/>
            <a:ext cx="8005026" cy="114300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Конкурс «Коса – девичья краса»</a:t>
            </a:r>
            <a:endParaRPr lang="ru-RU" b="1" i="1" dirty="0"/>
          </a:p>
        </p:txBody>
      </p:sp>
      <p:pic>
        <p:nvPicPr>
          <p:cNvPr id="7" name="Picture 3" descr="G:\DCIM\104_FUJI\DSC053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884" y="1714488"/>
            <a:ext cx="4463816" cy="3627865"/>
          </a:xfrm>
          <a:prstGeom prst="rect">
            <a:avLst/>
          </a:prstGeom>
          <a:noFill/>
        </p:spPr>
      </p:pic>
      <p:pic>
        <p:nvPicPr>
          <p:cNvPr id="8" name="Picture 2" descr="G:\DCIM\104_FUJI\DSC053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502035"/>
            <a:ext cx="4286248" cy="4016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42852"/>
            <a:ext cx="8053414" cy="785818"/>
          </a:xfrm>
        </p:spPr>
        <p:txBody>
          <a:bodyPr>
            <a:normAutofit/>
          </a:bodyPr>
          <a:lstStyle/>
          <a:p>
            <a:r>
              <a:rPr lang="ru-RU" sz="4400" b="1" i="1" dirty="0" smtClean="0"/>
              <a:t>Рекомендации родителям</a:t>
            </a:r>
            <a:endParaRPr lang="ru-RU" sz="44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1214422"/>
            <a:ext cx="8267728" cy="535785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 </a:t>
            </a:r>
            <a:r>
              <a:rPr lang="ru-RU" sz="4100" b="1" i="1" dirty="0" smtClean="0">
                <a:solidFill>
                  <a:schemeClr val="tx2"/>
                </a:solidFill>
              </a:rPr>
              <a:t>Старайтесь </a:t>
            </a:r>
            <a:r>
              <a:rPr lang="ru-RU" sz="4100" b="1" i="1" dirty="0" smtClean="0">
                <a:solidFill>
                  <a:schemeClr val="tx2"/>
                </a:solidFill>
              </a:rPr>
              <a:t>при взаимодействии с ребенком быть деликатным. Поддерживайте начинания ребенка, чаще хвалите. Предоставляйте больше самостоятельности. Не сравнивайте его с другими сверстниками. Не сомневайтесь в умственных способностях своего малыша; чаще приглашайте к себе друзей ребенка, расширяйте маршруты </a:t>
            </a:r>
            <a:r>
              <a:rPr lang="ru-RU" sz="4100" b="1" i="1" dirty="0" smtClean="0">
                <a:solidFill>
                  <a:schemeClr val="tx2"/>
                </a:solidFill>
              </a:rPr>
              <a:t>прогулок. </a:t>
            </a:r>
            <a:r>
              <a:rPr lang="ru-RU" sz="4100" b="1" i="1" dirty="0" smtClean="0">
                <a:solidFill>
                  <a:schemeClr val="tx2"/>
                </a:solidFill>
              </a:rPr>
              <a:t>Не пытайтесь все сделать за него, дайте определенную меру свободы. Создавайте ситуации, в которых  ребенок мог бы  вступить в контакт с «чужим» взрослым, например, на приеме у врача, в магазине. Важно найти для ребенка какое-то дело, в котором он найдет себя и добьется успеха. Учите ребенка нормам поведения в коллективе. Учите любить близких людей, родной город и страну, беречь природу.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85728"/>
            <a:ext cx="835824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tx2"/>
                </a:solidFill>
              </a:rPr>
              <a:t>Каждый вид указанных и других видов совместной деятельности вносит свой особый вклад в процесс социально-коммуникативного развития </a:t>
            </a:r>
            <a:r>
              <a:rPr lang="ru-RU" sz="2800" b="1" i="1" dirty="0" smtClean="0">
                <a:solidFill>
                  <a:schemeClr val="tx2"/>
                </a:solidFill>
              </a:rPr>
              <a:t>дошкольников. </a:t>
            </a:r>
            <a:r>
              <a:rPr lang="ru-RU" sz="2800" b="1" i="1" dirty="0" smtClean="0">
                <a:solidFill>
                  <a:schemeClr val="tx2"/>
                </a:solidFill>
              </a:rPr>
              <a:t>В рамках реализации образовательной области «социально-коммуникативное развитие» педагоги МБДОУ «Кузьмичевский детский сад «Улыбка» ведут активную работу по следующим направлениям: 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развитие игровой деятельности с целью 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освоения 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различных социальных ролей; </a:t>
            </a:r>
          </a:p>
          <a:p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 формирование основ безопасного поведения в быту, социуме, природе; </a:t>
            </a:r>
          </a:p>
          <a:p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 трудовое воспитание; </a:t>
            </a:r>
          </a:p>
          <a:p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 нравственно-патриотическое воспитание;  сотрудничество с семьями воспитанников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>Игровая деятельность</a:t>
            </a:r>
            <a:r>
              <a:rPr lang="ru-RU" sz="5400" b="1" i="1" dirty="0" smtClean="0"/>
              <a:t> </a:t>
            </a:r>
            <a:r>
              <a:rPr lang="ru-RU" sz="3100" b="1" i="1" dirty="0" smtClean="0"/>
              <a:t>развитие игровой деятельности с целью </a:t>
            </a:r>
            <a:r>
              <a:rPr lang="ru-RU" sz="3100" b="1" i="1" dirty="0" smtClean="0"/>
              <a:t>освоения </a:t>
            </a:r>
            <a:r>
              <a:rPr lang="ru-RU" sz="3100" b="1" i="1" dirty="0" smtClean="0"/>
              <a:t>различных социальных ролей</a:t>
            </a:r>
            <a:endParaRPr lang="ru-RU" sz="3100" b="1" dirty="0"/>
          </a:p>
        </p:txBody>
      </p:sp>
      <p:pic>
        <p:nvPicPr>
          <p:cNvPr id="5" name="Содержимое 4" descr="DSC058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071678"/>
            <a:ext cx="4679895" cy="3429023"/>
          </a:xfrm>
        </p:spPr>
      </p:pic>
      <p:pic>
        <p:nvPicPr>
          <p:cNvPr id="6" name="Содержимое 5" descr="DSC058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3286124"/>
            <a:ext cx="4071934" cy="335758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940234"/>
          </a:xfrm>
        </p:spPr>
        <p:txBody>
          <a:bodyPr>
            <a:noAutofit/>
          </a:bodyPr>
          <a:lstStyle/>
          <a:p>
            <a:r>
              <a:rPr lang="ru-RU" sz="3600" b="1" i="1" dirty="0" smtClean="0"/>
              <a:t>В игре у ребенка появляется уверенность в собственных силах, в способности получать реальный результат</a:t>
            </a:r>
            <a:endParaRPr lang="ru-RU" sz="3600" i="1" dirty="0"/>
          </a:p>
        </p:txBody>
      </p:sp>
      <p:pic>
        <p:nvPicPr>
          <p:cNvPr id="6" name="Содержимое 5" descr="DSC058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6313" y="2577222"/>
            <a:ext cx="4163681" cy="3066356"/>
          </a:xfrm>
        </p:spPr>
      </p:pic>
      <p:pic>
        <p:nvPicPr>
          <p:cNvPr id="7" name="Picture 2" descr="G:\DCIM\104_FUJI\DSC054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2643182"/>
            <a:ext cx="4051414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Центры игры</a:t>
            </a:r>
            <a:endParaRPr lang="ru-RU" b="1" i="1" dirty="0"/>
          </a:p>
        </p:txBody>
      </p:sp>
      <p:pic>
        <p:nvPicPr>
          <p:cNvPr id="5" name="Содержимое 4" descr="DSC058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0051" y="2500306"/>
            <a:ext cx="4752649" cy="3000395"/>
          </a:xfrm>
        </p:spPr>
      </p:pic>
      <p:pic>
        <p:nvPicPr>
          <p:cNvPr id="7" name="Picture 2" descr="G:\DCIM\104_FUJI\DSC054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14290"/>
            <a:ext cx="3827996" cy="3012363"/>
          </a:xfrm>
          <a:prstGeom prst="rect">
            <a:avLst/>
          </a:prstGeom>
          <a:noFill/>
        </p:spPr>
      </p:pic>
      <p:pic>
        <p:nvPicPr>
          <p:cNvPr id="8" name="Picture 3" descr="G:\DCIM\104_FUJI\DSC054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286124"/>
            <a:ext cx="3786214" cy="325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i="1" dirty="0" smtClean="0">
                <a:solidFill>
                  <a:schemeClr val="tx2"/>
                </a:solidFill>
              </a:rPr>
              <a:t>Формирование основ безопасного поведения в быту, социуме, природе</a:t>
            </a:r>
            <a:endParaRPr lang="ru-RU" sz="4000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tx2"/>
                </a:solidFill>
              </a:rPr>
              <a:t>Знакомство с правилами дорожного движения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tx2"/>
                </a:solidFill>
              </a:rPr>
              <a:t>Светофор – наш лучший друг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pic>
        <p:nvPicPr>
          <p:cNvPr id="15" name="Содержимое 14" descr="DSC0572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23284" y="1518840"/>
            <a:ext cx="4356641" cy="3267481"/>
          </a:xfrm>
        </p:spPr>
      </p:pic>
      <p:pic>
        <p:nvPicPr>
          <p:cNvPr id="8" name="Содержимое 7" descr="snapshot20151109150435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1" y="1500174"/>
            <a:ext cx="4429156" cy="328614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357166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Мероприятия посвященные безопасности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SAM_38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738908"/>
            <a:ext cx="7499350" cy="4218384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Центры </a:t>
            </a:r>
            <a:r>
              <a:rPr lang="ru-RU" b="1" i="1" dirty="0" smtClean="0"/>
              <a:t>«Безопасность»</a:t>
            </a:r>
            <a:endParaRPr lang="ru-RU" b="1" i="1" dirty="0"/>
          </a:p>
        </p:txBody>
      </p:sp>
      <p:pic>
        <p:nvPicPr>
          <p:cNvPr id="5" name="Содержимое 4" descr="DSC059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2709" y="2285992"/>
            <a:ext cx="4619991" cy="2786082"/>
          </a:xfrm>
        </p:spPr>
      </p:pic>
      <p:pic>
        <p:nvPicPr>
          <p:cNvPr id="6" name="Содержимое 5" descr="DSC059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16164" y="2827336"/>
            <a:ext cx="4084992" cy="2601928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496</TotalTime>
  <Words>412</Words>
  <Application>Microsoft Office PowerPoint</Application>
  <PresentationFormat>Экран (4:3)</PresentationFormat>
  <Paragraphs>38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Солнцестояние</vt:lpstr>
      <vt:lpstr>Целевые ориентиры по ФГОС -социально –коммуникативное развитие</vt:lpstr>
      <vt:lpstr>Социально-коммуникативное развитие направлено на:</vt:lpstr>
      <vt:lpstr>Слайд 3</vt:lpstr>
      <vt:lpstr>Игровая деятельность развитие игровой деятельности с целью освоения различных социальных ролей</vt:lpstr>
      <vt:lpstr>В игре у ребенка появляется уверенность в собственных силах, в способности получать реальный результат</vt:lpstr>
      <vt:lpstr>Центры игры</vt:lpstr>
      <vt:lpstr>Формирование основ безопасного поведения в быту, социуме, природе</vt:lpstr>
      <vt:lpstr>Мероприятия посвященные безопасности</vt:lpstr>
      <vt:lpstr>Центры «Безопасность»</vt:lpstr>
      <vt:lpstr>Пожарная безопасность, безопасность на дороге и безопасность в быту и в природе</vt:lpstr>
      <vt:lpstr> Трудовое воспитание   формирование позитивных установок к различным видам труда и творчества</vt:lpstr>
      <vt:lpstr>Исследовательская деятельность  дает возможность ребенку самостоятельно находить решение</vt:lpstr>
      <vt:lpstr>Например: развивающие игры с разрезными картами: «Вспомни сказку», «Сколько сказок?»</vt:lpstr>
      <vt:lpstr> Конструктивная деятельность дает возможность сформировать сложные мыслительные действия, творческое воображение</vt:lpstr>
      <vt:lpstr>Изобразительная деятельность  позволяет ребенку  с помощью элементарного труда в процессе создания продуктов детского творчества на основе воображения и фантазии «вжиться» в мир взрослых, познать его и принять в нем участие</vt:lpstr>
      <vt:lpstr>Выставки детских работ</vt:lpstr>
      <vt:lpstr> Нравственно-патриотическое воспитание</vt:lpstr>
      <vt:lpstr>День Защитника Отечества</vt:lpstr>
      <vt:lpstr>Слайд 19</vt:lpstr>
      <vt:lpstr> Проект, посвященный 70летию Сталинградской битвы</vt:lpstr>
      <vt:lpstr>Сотрудничество с родителями</vt:lpstr>
      <vt:lpstr>Выставка «Наш домашний любимец»</vt:lpstr>
      <vt:lpstr>Поделки «Осень золотая»</vt:lpstr>
      <vt:lpstr>Конкурс «Коса – девичья краса»</vt:lpstr>
      <vt:lpstr>Рекомендации родителям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 –коммуникативное развитие</dc:title>
  <dc:creator>PC</dc:creator>
  <cp:lastModifiedBy>PC</cp:lastModifiedBy>
  <cp:revision>54</cp:revision>
  <dcterms:created xsi:type="dcterms:W3CDTF">2015-10-29T06:50:21Z</dcterms:created>
  <dcterms:modified xsi:type="dcterms:W3CDTF">2015-11-16T10:51:04Z</dcterms:modified>
</cp:coreProperties>
</file>